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4" r:id="rId3"/>
    <p:sldId id="295" r:id="rId4"/>
    <p:sldId id="257" r:id="rId5"/>
    <p:sldId id="258" r:id="rId6"/>
    <p:sldId id="268" r:id="rId7"/>
    <p:sldId id="277" r:id="rId8"/>
    <p:sldId id="261" r:id="rId9"/>
    <p:sldId id="262" r:id="rId10"/>
    <p:sldId id="263" r:id="rId11"/>
    <p:sldId id="264" r:id="rId12"/>
    <p:sldId id="265" r:id="rId13"/>
    <p:sldId id="266" r:id="rId14"/>
    <p:sldId id="267" r:id="rId15"/>
    <p:sldId id="269" r:id="rId16"/>
    <p:sldId id="278" r:id="rId17"/>
    <p:sldId id="260" r:id="rId18"/>
    <p:sldId id="270" r:id="rId19"/>
    <p:sldId id="279" r:id="rId20"/>
    <p:sldId id="280" r:id="rId21"/>
    <p:sldId id="281" r:id="rId22"/>
    <p:sldId id="282" r:id="rId23"/>
    <p:sldId id="283" r:id="rId24"/>
    <p:sldId id="284" r:id="rId25"/>
    <p:sldId id="285" r:id="rId26"/>
    <p:sldId id="286" r:id="rId27"/>
    <p:sldId id="287" r:id="rId28"/>
    <p:sldId id="288" r:id="rId29"/>
    <p:sldId id="291" r:id="rId30"/>
    <p:sldId id="292" r:id="rId31"/>
    <p:sldId id="289" r:id="rId32"/>
    <p:sldId id="290"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E35E8-C1DE-420E-8466-409EB6EE90F1}">
          <p14:sldIdLst>
            <p14:sldId id="256"/>
            <p14:sldId id="294"/>
            <p14:sldId id="295"/>
            <p14:sldId id="257"/>
          </p14:sldIdLst>
        </p14:section>
        <p14:section name="Classroom" id="{E3F8C9C7-8C38-4830-A7A5-6D6B3AFF0D98}">
          <p14:sldIdLst>
            <p14:sldId id="258"/>
            <p14:sldId id="268"/>
            <p14:sldId id="277"/>
            <p14:sldId id="261"/>
            <p14:sldId id="262"/>
            <p14:sldId id="263"/>
            <p14:sldId id="264"/>
            <p14:sldId id="265"/>
            <p14:sldId id="266"/>
            <p14:sldId id="267"/>
            <p14:sldId id="269"/>
            <p14:sldId id="278"/>
            <p14:sldId id="260"/>
            <p14:sldId id="270"/>
          </p14:sldIdLst>
        </p14:section>
        <p14:section name="Lab" id="{D3EAC5D7-8CCB-47F8-AEE0-809DD984C3CD}">
          <p14:sldIdLst>
            <p14:sldId id="279"/>
            <p14:sldId id="280"/>
            <p14:sldId id="281"/>
            <p14:sldId id="282"/>
            <p14:sldId id="283"/>
            <p14:sldId id="284"/>
            <p14:sldId id="285"/>
            <p14:sldId id="286"/>
            <p14:sldId id="287"/>
            <p14:sldId id="288"/>
            <p14:sldId id="291"/>
            <p14:sldId id="292"/>
            <p14:sldId id="289"/>
            <p14:sldId id="290"/>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4660"/>
  </p:normalViewPr>
  <p:slideViewPr>
    <p:cSldViewPr snapToGrid="0">
      <p:cViewPr varScale="1">
        <p:scale>
          <a:sx n="108" d="100"/>
          <a:sy n="108"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jpg"/><Relationship Id="rId4"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jp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F5F3F-FCE6-4BA5-89A5-7BFBB3693C1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29B0C6D6-83E6-43BA-98E3-7CDF5C17EADF}">
      <dgm:prSet phldrT="[Text]"/>
      <dgm:spPr/>
      <dgm:t>
        <a:bodyPr/>
        <a:lstStyle/>
        <a:p>
          <a:r>
            <a:rPr lang="en-US" dirty="0"/>
            <a:t>Solder Sucker</a:t>
          </a:r>
        </a:p>
      </dgm:t>
    </dgm:pt>
    <dgm:pt modelId="{2C88FA87-402B-41C0-ADC6-71F33B10EEC1}" type="parTrans" cxnId="{E2453F61-2277-470E-A6A5-B0B503D8E08F}">
      <dgm:prSet/>
      <dgm:spPr/>
      <dgm:t>
        <a:bodyPr/>
        <a:lstStyle/>
        <a:p>
          <a:endParaRPr lang="en-US"/>
        </a:p>
      </dgm:t>
    </dgm:pt>
    <dgm:pt modelId="{D6953482-181B-4C18-8A96-494E66CEC226}" type="sibTrans" cxnId="{E2453F61-2277-470E-A6A5-B0B503D8E08F}">
      <dgm:prSet/>
      <dgm:spPr/>
      <dgm:t>
        <a:bodyPr/>
        <a:lstStyle/>
        <a:p>
          <a:endParaRPr lang="en-US"/>
        </a:p>
      </dgm:t>
    </dgm:pt>
    <dgm:pt modelId="{2336826D-B1F2-4C91-B2CA-18CDA1907819}">
      <dgm:prSet phldrT="[Text]"/>
      <dgm:spPr/>
      <dgm:t>
        <a:bodyPr/>
        <a:lstStyle/>
        <a:p>
          <a:r>
            <a:rPr lang="en-US" dirty="0"/>
            <a:t>Flux Paste</a:t>
          </a:r>
        </a:p>
      </dgm:t>
    </dgm:pt>
    <dgm:pt modelId="{E7E4A622-9D41-4F64-B65B-94B6662A3924}" type="parTrans" cxnId="{4ADE3A1F-B276-4E30-8935-9E84E510FBC8}">
      <dgm:prSet/>
      <dgm:spPr/>
      <dgm:t>
        <a:bodyPr/>
        <a:lstStyle/>
        <a:p>
          <a:endParaRPr lang="en-US"/>
        </a:p>
      </dgm:t>
    </dgm:pt>
    <dgm:pt modelId="{AC35DEB9-BA2E-41FF-B0D4-42496F7EF581}" type="sibTrans" cxnId="{4ADE3A1F-B276-4E30-8935-9E84E510FBC8}">
      <dgm:prSet/>
      <dgm:spPr/>
      <dgm:t>
        <a:bodyPr/>
        <a:lstStyle/>
        <a:p>
          <a:endParaRPr lang="en-US"/>
        </a:p>
      </dgm:t>
    </dgm:pt>
    <dgm:pt modelId="{CD749169-6BDD-48D5-8F78-636364FAF681}">
      <dgm:prSet phldrT="[Text]"/>
      <dgm:spPr/>
      <dgm:t>
        <a:bodyPr/>
        <a:lstStyle/>
        <a:p>
          <a:r>
            <a:rPr lang="en-US" dirty="0"/>
            <a:t>Wick Braid</a:t>
          </a:r>
        </a:p>
      </dgm:t>
    </dgm:pt>
    <dgm:pt modelId="{492CF880-5D8B-4BC6-A1ED-89F3940CDDAB}" type="parTrans" cxnId="{C0F6CA75-5723-4469-8CAB-7843444F1310}">
      <dgm:prSet/>
      <dgm:spPr/>
      <dgm:t>
        <a:bodyPr/>
        <a:lstStyle/>
        <a:p>
          <a:endParaRPr lang="en-US"/>
        </a:p>
      </dgm:t>
    </dgm:pt>
    <dgm:pt modelId="{21DCDD49-3FDE-4F49-B077-FAFA793DA8D2}" type="sibTrans" cxnId="{C0F6CA75-5723-4469-8CAB-7843444F1310}">
      <dgm:prSet/>
      <dgm:spPr/>
      <dgm:t>
        <a:bodyPr/>
        <a:lstStyle/>
        <a:p>
          <a:endParaRPr lang="en-US"/>
        </a:p>
      </dgm:t>
    </dgm:pt>
    <dgm:pt modelId="{5CC9E0BC-6F6F-409D-9EFF-B10BD843A216}">
      <dgm:prSet phldrT="[Text]"/>
      <dgm:spPr/>
      <dgm:t>
        <a:bodyPr/>
        <a:lstStyle/>
        <a:p>
          <a:r>
            <a:rPr lang="en-US" dirty="0"/>
            <a:t>ESD Tweezers</a:t>
          </a:r>
        </a:p>
      </dgm:t>
    </dgm:pt>
    <dgm:pt modelId="{F124FBD4-5B96-434E-B2EA-E29934534E28}" type="parTrans" cxnId="{9217DA61-0554-4177-A602-2FBF9E463D5E}">
      <dgm:prSet/>
      <dgm:spPr/>
      <dgm:t>
        <a:bodyPr/>
        <a:lstStyle/>
        <a:p>
          <a:endParaRPr lang="en-US"/>
        </a:p>
      </dgm:t>
    </dgm:pt>
    <dgm:pt modelId="{85D0BEC5-110F-4AF0-8DE7-A0873233F03D}" type="sibTrans" cxnId="{9217DA61-0554-4177-A602-2FBF9E463D5E}">
      <dgm:prSet/>
      <dgm:spPr/>
      <dgm:t>
        <a:bodyPr/>
        <a:lstStyle/>
        <a:p>
          <a:endParaRPr lang="en-US"/>
        </a:p>
      </dgm:t>
    </dgm:pt>
    <dgm:pt modelId="{339E1138-EE89-48C7-BAED-B4723D69B1DE}">
      <dgm:prSet phldrT="[Text]"/>
      <dgm:spPr/>
      <dgm:t>
        <a:bodyPr/>
        <a:lstStyle/>
        <a:p>
          <a:r>
            <a:rPr lang="en-US" dirty="0"/>
            <a:t>Helping Hand</a:t>
          </a:r>
        </a:p>
      </dgm:t>
    </dgm:pt>
    <dgm:pt modelId="{471CD5EF-7A45-45E0-8FDB-A0E1F42400F2}" type="parTrans" cxnId="{562747F5-B94A-4024-9E60-86077B8D2105}">
      <dgm:prSet/>
      <dgm:spPr/>
      <dgm:t>
        <a:bodyPr/>
        <a:lstStyle/>
        <a:p>
          <a:endParaRPr lang="en-US"/>
        </a:p>
      </dgm:t>
    </dgm:pt>
    <dgm:pt modelId="{A7DE04D0-A3F6-40F0-9B78-EA7E688DC490}" type="sibTrans" cxnId="{562747F5-B94A-4024-9E60-86077B8D2105}">
      <dgm:prSet/>
      <dgm:spPr/>
      <dgm:t>
        <a:bodyPr/>
        <a:lstStyle/>
        <a:p>
          <a:endParaRPr lang="en-US"/>
        </a:p>
      </dgm:t>
    </dgm:pt>
    <dgm:pt modelId="{3D90DF22-79D8-4B15-AD9C-81B4F041F988}" type="pres">
      <dgm:prSet presAssocID="{228F5F3F-FCE6-4BA5-89A5-7BFBB3693C1A}" presName="diagram" presStyleCnt="0">
        <dgm:presLayoutVars>
          <dgm:dir/>
        </dgm:presLayoutVars>
      </dgm:prSet>
      <dgm:spPr/>
    </dgm:pt>
    <dgm:pt modelId="{7561D13D-091E-4C54-963E-61BD22052027}" type="pres">
      <dgm:prSet presAssocID="{29B0C6D6-83E6-43BA-98E3-7CDF5C17EADF}" presName="composite" presStyleCnt="0"/>
      <dgm:spPr/>
    </dgm:pt>
    <dgm:pt modelId="{352248CF-E806-45B9-A556-5DC057347AF8}" type="pres">
      <dgm:prSet presAssocID="{29B0C6D6-83E6-43BA-98E3-7CDF5C17EADF}" presName="Image" presStyleLbl="bgShp"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E2BC9A31-FBCA-4A01-A3F8-72E0B644C426}" type="pres">
      <dgm:prSet presAssocID="{29B0C6D6-83E6-43BA-98E3-7CDF5C17EADF}" presName="Parent" presStyleLbl="node0" presStyleIdx="0" presStyleCnt="5" custLinFactNeighborX="5923" custLinFactNeighborY="38732">
        <dgm:presLayoutVars>
          <dgm:bulletEnabled val="1"/>
        </dgm:presLayoutVars>
      </dgm:prSet>
      <dgm:spPr/>
    </dgm:pt>
    <dgm:pt modelId="{532E7E47-6098-45CA-A9F8-222C8C3970BD}" type="pres">
      <dgm:prSet presAssocID="{D6953482-181B-4C18-8A96-494E66CEC226}" presName="sibTrans" presStyleCnt="0"/>
      <dgm:spPr/>
    </dgm:pt>
    <dgm:pt modelId="{F3B42C62-CEB2-4774-A405-9B8C6C5C4F59}" type="pres">
      <dgm:prSet presAssocID="{2336826D-B1F2-4C91-B2CA-18CDA1907819}" presName="composite" presStyleCnt="0"/>
      <dgm:spPr/>
    </dgm:pt>
    <dgm:pt modelId="{EA173A4E-BDD1-42F9-800A-CC9B96734DCD}" type="pres">
      <dgm:prSet presAssocID="{2336826D-B1F2-4C91-B2CA-18CDA1907819}" presName="Image" presStyleLbl="bgShp"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BF073B1B-4FCE-41CE-9486-AA75CA17C10D}" type="pres">
      <dgm:prSet presAssocID="{2336826D-B1F2-4C91-B2CA-18CDA1907819}" presName="Parent" presStyleLbl="node0" presStyleIdx="1" presStyleCnt="5" custLinFactNeighborX="3808" custLinFactNeighborY="35211">
        <dgm:presLayoutVars>
          <dgm:bulletEnabled val="1"/>
        </dgm:presLayoutVars>
      </dgm:prSet>
      <dgm:spPr/>
    </dgm:pt>
    <dgm:pt modelId="{D3B849D0-BBC4-4846-A152-6B499654C145}" type="pres">
      <dgm:prSet presAssocID="{AC35DEB9-BA2E-41FF-B0D4-42496F7EF581}" presName="sibTrans" presStyleCnt="0"/>
      <dgm:spPr/>
    </dgm:pt>
    <dgm:pt modelId="{70B236FF-CF1C-40B0-8C6B-0246372D61D8}" type="pres">
      <dgm:prSet presAssocID="{CD749169-6BDD-48D5-8F78-636364FAF681}" presName="composite" presStyleCnt="0"/>
      <dgm:spPr/>
    </dgm:pt>
    <dgm:pt modelId="{9A2C30B4-0E1C-426B-AA8D-B79CA10AD35C}" type="pres">
      <dgm:prSet presAssocID="{CD749169-6BDD-48D5-8F78-636364FAF681}" presName="Image" presStyleLbl="bgShp"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dgm:spPr>
    </dgm:pt>
    <dgm:pt modelId="{47109632-032B-4A80-B07A-AFDFD258448E}" type="pres">
      <dgm:prSet presAssocID="{CD749169-6BDD-48D5-8F78-636364FAF681}" presName="Parent" presStyleLbl="node0" presStyleIdx="2" presStyleCnt="5" custLinFactNeighborX="5500" custLinFactNeighborY="36971">
        <dgm:presLayoutVars>
          <dgm:bulletEnabled val="1"/>
        </dgm:presLayoutVars>
      </dgm:prSet>
      <dgm:spPr/>
    </dgm:pt>
    <dgm:pt modelId="{516CC7FA-AA3F-44C3-98C9-15CCDB4912C7}" type="pres">
      <dgm:prSet presAssocID="{21DCDD49-3FDE-4F49-B077-FAFA793DA8D2}" presName="sibTrans" presStyleCnt="0"/>
      <dgm:spPr/>
    </dgm:pt>
    <dgm:pt modelId="{6A7559DB-BC11-4017-9F27-7701EF82E059}" type="pres">
      <dgm:prSet presAssocID="{5CC9E0BC-6F6F-409D-9EFF-B10BD843A216}" presName="composite" presStyleCnt="0"/>
      <dgm:spPr/>
    </dgm:pt>
    <dgm:pt modelId="{77022073-770C-4C43-AAC2-D3EABA198E5A}" type="pres">
      <dgm:prSet presAssocID="{5CC9E0BC-6F6F-409D-9EFF-B10BD843A216}" presName="Image" presStyleLbl="bgShp"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dgm:spPr>
    </dgm:pt>
    <dgm:pt modelId="{AF75D21F-C700-4092-BADB-57A91F1D17C1}" type="pres">
      <dgm:prSet presAssocID="{5CC9E0BC-6F6F-409D-9EFF-B10BD843A216}" presName="Parent" presStyleLbl="node0" presStyleIdx="3" presStyleCnt="5">
        <dgm:presLayoutVars>
          <dgm:bulletEnabled val="1"/>
        </dgm:presLayoutVars>
      </dgm:prSet>
      <dgm:spPr/>
    </dgm:pt>
    <dgm:pt modelId="{6C42B983-13FC-42D9-958A-BCFC9CACF9D3}" type="pres">
      <dgm:prSet presAssocID="{85D0BEC5-110F-4AF0-8DE7-A0873233F03D}" presName="sibTrans" presStyleCnt="0"/>
      <dgm:spPr/>
    </dgm:pt>
    <dgm:pt modelId="{559695C4-B92D-432D-81E2-5C890AA7840F}" type="pres">
      <dgm:prSet presAssocID="{339E1138-EE89-48C7-BAED-B4723D69B1DE}" presName="composite" presStyleCnt="0"/>
      <dgm:spPr/>
    </dgm:pt>
    <dgm:pt modelId="{08B895C6-16D5-42FF-A1FB-A1BEAAB5AC27}" type="pres">
      <dgm:prSet presAssocID="{339E1138-EE89-48C7-BAED-B4723D69B1DE}" presName="Image" presStyleLbl="bgShp"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A44C48F6-88EA-4799-9A49-A13EB8C96796}" type="pres">
      <dgm:prSet presAssocID="{339E1138-EE89-48C7-BAED-B4723D69B1DE}" presName="Parent" presStyleLbl="node0" presStyleIdx="4" presStyleCnt="5">
        <dgm:presLayoutVars>
          <dgm:bulletEnabled val="1"/>
        </dgm:presLayoutVars>
      </dgm:prSet>
      <dgm:spPr/>
    </dgm:pt>
  </dgm:ptLst>
  <dgm:cxnLst>
    <dgm:cxn modelId="{4ADE3A1F-B276-4E30-8935-9E84E510FBC8}" srcId="{228F5F3F-FCE6-4BA5-89A5-7BFBB3693C1A}" destId="{2336826D-B1F2-4C91-B2CA-18CDA1907819}" srcOrd="1" destOrd="0" parTransId="{E7E4A622-9D41-4F64-B65B-94B6662A3924}" sibTransId="{AC35DEB9-BA2E-41FF-B0D4-42496F7EF581}"/>
    <dgm:cxn modelId="{695EC53C-EEE4-4085-B448-25A2D98E94FE}" type="presOf" srcId="{29B0C6D6-83E6-43BA-98E3-7CDF5C17EADF}" destId="{E2BC9A31-FBCA-4A01-A3F8-72E0B644C426}" srcOrd="0" destOrd="0" presId="urn:microsoft.com/office/officeart/2008/layout/BendingPictureCaption"/>
    <dgm:cxn modelId="{60AEC140-518A-485B-B1B4-C2FFA874F937}" type="presOf" srcId="{2336826D-B1F2-4C91-B2CA-18CDA1907819}" destId="{BF073B1B-4FCE-41CE-9486-AA75CA17C10D}" srcOrd="0" destOrd="0" presId="urn:microsoft.com/office/officeart/2008/layout/BendingPictureCaption"/>
    <dgm:cxn modelId="{E2453F61-2277-470E-A6A5-B0B503D8E08F}" srcId="{228F5F3F-FCE6-4BA5-89A5-7BFBB3693C1A}" destId="{29B0C6D6-83E6-43BA-98E3-7CDF5C17EADF}" srcOrd="0" destOrd="0" parTransId="{2C88FA87-402B-41C0-ADC6-71F33B10EEC1}" sibTransId="{D6953482-181B-4C18-8A96-494E66CEC226}"/>
    <dgm:cxn modelId="{9217DA61-0554-4177-A602-2FBF9E463D5E}" srcId="{228F5F3F-FCE6-4BA5-89A5-7BFBB3693C1A}" destId="{5CC9E0BC-6F6F-409D-9EFF-B10BD843A216}" srcOrd="3" destOrd="0" parTransId="{F124FBD4-5B96-434E-B2EA-E29934534E28}" sibTransId="{85D0BEC5-110F-4AF0-8DE7-A0873233F03D}"/>
    <dgm:cxn modelId="{759F8D63-E2BA-4C91-B25F-3048232CE850}" type="presOf" srcId="{228F5F3F-FCE6-4BA5-89A5-7BFBB3693C1A}" destId="{3D90DF22-79D8-4B15-AD9C-81B4F041F988}" srcOrd="0" destOrd="0" presId="urn:microsoft.com/office/officeart/2008/layout/BendingPictureCaption"/>
    <dgm:cxn modelId="{C0F6CA75-5723-4469-8CAB-7843444F1310}" srcId="{228F5F3F-FCE6-4BA5-89A5-7BFBB3693C1A}" destId="{CD749169-6BDD-48D5-8F78-636364FAF681}" srcOrd="2" destOrd="0" parTransId="{492CF880-5D8B-4BC6-A1ED-89F3940CDDAB}" sibTransId="{21DCDD49-3FDE-4F49-B077-FAFA793DA8D2}"/>
    <dgm:cxn modelId="{353D5FA2-1EC3-4A6F-801D-E866F5979EB2}" type="presOf" srcId="{339E1138-EE89-48C7-BAED-B4723D69B1DE}" destId="{A44C48F6-88EA-4799-9A49-A13EB8C96796}" srcOrd="0" destOrd="0" presId="urn:microsoft.com/office/officeart/2008/layout/BendingPictureCaption"/>
    <dgm:cxn modelId="{CC9639E0-934A-4D9A-B5FA-8590554F7526}" type="presOf" srcId="{5CC9E0BC-6F6F-409D-9EFF-B10BD843A216}" destId="{AF75D21F-C700-4092-BADB-57A91F1D17C1}" srcOrd="0" destOrd="0" presId="urn:microsoft.com/office/officeart/2008/layout/BendingPictureCaption"/>
    <dgm:cxn modelId="{D61E53CC-61AB-4FFB-A7CE-2B9D26A71F44}" type="presOf" srcId="{CD749169-6BDD-48D5-8F78-636364FAF681}" destId="{47109632-032B-4A80-B07A-AFDFD258448E}" srcOrd="0" destOrd="0" presId="urn:microsoft.com/office/officeart/2008/layout/BendingPictureCaption"/>
    <dgm:cxn modelId="{562747F5-B94A-4024-9E60-86077B8D2105}" srcId="{228F5F3F-FCE6-4BA5-89A5-7BFBB3693C1A}" destId="{339E1138-EE89-48C7-BAED-B4723D69B1DE}" srcOrd="4" destOrd="0" parTransId="{471CD5EF-7A45-45E0-8FDB-A0E1F42400F2}" sibTransId="{A7DE04D0-A3F6-40F0-9B78-EA7E688DC490}"/>
    <dgm:cxn modelId="{F4C92E1A-E175-45B1-9A8F-DAF75F21B862}" type="presParOf" srcId="{3D90DF22-79D8-4B15-AD9C-81B4F041F988}" destId="{7561D13D-091E-4C54-963E-61BD22052027}" srcOrd="0" destOrd="0" presId="urn:microsoft.com/office/officeart/2008/layout/BendingPictureCaption"/>
    <dgm:cxn modelId="{54921C50-02FA-42DD-8E78-9E6EF97F5B2F}" type="presParOf" srcId="{7561D13D-091E-4C54-963E-61BD22052027}" destId="{352248CF-E806-45B9-A556-5DC057347AF8}" srcOrd="0" destOrd="0" presId="urn:microsoft.com/office/officeart/2008/layout/BendingPictureCaption"/>
    <dgm:cxn modelId="{F9942020-8C8C-427C-AD30-2DB4A6C301FA}" type="presParOf" srcId="{7561D13D-091E-4C54-963E-61BD22052027}" destId="{E2BC9A31-FBCA-4A01-A3F8-72E0B644C426}" srcOrd="1" destOrd="0" presId="urn:microsoft.com/office/officeart/2008/layout/BendingPictureCaption"/>
    <dgm:cxn modelId="{F4438ED2-73FC-4FD6-A959-8650A80C527F}" type="presParOf" srcId="{3D90DF22-79D8-4B15-AD9C-81B4F041F988}" destId="{532E7E47-6098-45CA-A9F8-222C8C3970BD}" srcOrd="1" destOrd="0" presId="urn:microsoft.com/office/officeart/2008/layout/BendingPictureCaption"/>
    <dgm:cxn modelId="{D8E751D8-356B-4C08-A0FE-36D4FB6527BE}" type="presParOf" srcId="{3D90DF22-79D8-4B15-AD9C-81B4F041F988}" destId="{F3B42C62-CEB2-4774-A405-9B8C6C5C4F59}" srcOrd="2" destOrd="0" presId="urn:microsoft.com/office/officeart/2008/layout/BendingPictureCaption"/>
    <dgm:cxn modelId="{932519A1-1C52-43F3-8F4C-5DB90F35DEC6}" type="presParOf" srcId="{F3B42C62-CEB2-4774-A405-9B8C6C5C4F59}" destId="{EA173A4E-BDD1-42F9-800A-CC9B96734DCD}" srcOrd="0" destOrd="0" presId="urn:microsoft.com/office/officeart/2008/layout/BendingPictureCaption"/>
    <dgm:cxn modelId="{E4F28DED-AFA5-4E0E-A934-543BBAFC4D9A}" type="presParOf" srcId="{F3B42C62-CEB2-4774-A405-9B8C6C5C4F59}" destId="{BF073B1B-4FCE-41CE-9486-AA75CA17C10D}" srcOrd="1" destOrd="0" presId="urn:microsoft.com/office/officeart/2008/layout/BendingPictureCaption"/>
    <dgm:cxn modelId="{3BFB2137-0A1D-4A36-B649-00F8099A654F}" type="presParOf" srcId="{3D90DF22-79D8-4B15-AD9C-81B4F041F988}" destId="{D3B849D0-BBC4-4846-A152-6B499654C145}" srcOrd="3" destOrd="0" presId="urn:microsoft.com/office/officeart/2008/layout/BendingPictureCaption"/>
    <dgm:cxn modelId="{150AFD1E-A0FE-48A8-8B43-4BF0FC08DCD1}" type="presParOf" srcId="{3D90DF22-79D8-4B15-AD9C-81B4F041F988}" destId="{70B236FF-CF1C-40B0-8C6B-0246372D61D8}" srcOrd="4" destOrd="0" presId="urn:microsoft.com/office/officeart/2008/layout/BendingPictureCaption"/>
    <dgm:cxn modelId="{980158B7-80EE-4DFE-B940-8B0373174048}" type="presParOf" srcId="{70B236FF-CF1C-40B0-8C6B-0246372D61D8}" destId="{9A2C30B4-0E1C-426B-AA8D-B79CA10AD35C}" srcOrd="0" destOrd="0" presId="urn:microsoft.com/office/officeart/2008/layout/BendingPictureCaption"/>
    <dgm:cxn modelId="{2EDB3BCD-A374-4CE5-B2F0-B9E3B2BF8D33}" type="presParOf" srcId="{70B236FF-CF1C-40B0-8C6B-0246372D61D8}" destId="{47109632-032B-4A80-B07A-AFDFD258448E}" srcOrd="1" destOrd="0" presId="urn:microsoft.com/office/officeart/2008/layout/BendingPictureCaption"/>
    <dgm:cxn modelId="{75F0F905-F043-43F8-BEA0-243300240626}" type="presParOf" srcId="{3D90DF22-79D8-4B15-AD9C-81B4F041F988}" destId="{516CC7FA-AA3F-44C3-98C9-15CCDB4912C7}" srcOrd="5" destOrd="0" presId="urn:microsoft.com/office/officeart/2008/layout/BendingPictureCaption"/>
    <dgm:cxn modelId="{AD7665DC-0500-463D-8B15-27D44FB5D825}" type="presParOf" srcId="{3D90DF22-79D8-4B15-AD9C-81B4F041F988}" destId="{6A7559DB-BC11-4017-9F27-7701EF82E059}" srcOrd="6" destOrd="0" presId="urn:microsoft.com/office/officeart/2008/layout/BendingPictureCaption"/>
    <dgm:cxn modelId="{0174CFFA-61BD-433D-9FE1-F98D11CFC740}" type="presParOf" srcId="{6A7559DB-BC11-4017-9F27-7701EF82E059}" destId="{77022073-770C-4C43-AAC2-D3EABA198E5A}" srcOrd="0" destOrd="0" presId="urn:microsoft.com/office/officeart/2008/layout/BendingPictureCaption"/>
    <dgm:cxn modelId="{ECDF9C39-BD0E-4737-8E2B-7EAC0FB4E4BC}" type="presParOf" srcId="{6A7559DB-BC11-4017-9F27-7701EF82E059}" destId="{AF75D21F-C700-4092-BADB-57A91F1D17C1}" srcOrd="1" destOrd="0" presId="urn:microsoft.com/office/officeart/2008/layout/BendingPictureCaption"/>
    <dgm:cxn modelId="{AEEAC0FB-EF8C-4093-939D-4464709FE26F}" type="presParOf" srcId="{3D90DF22-79D8-4B15-AD9C-81B4F041F988}" destId="{6C42B983-13FC-42D9-958A-BCFC9CACF9D3}" srcOrd="7" destOrd="0" presId="urn:microsoft.com/office/officeart/2008/layout/BendingPictureCaption"/>
    <dgm:cxn modelId="{42AF6DBB-5CF5-4041-B3C1-D875AA4AFAE6}" type="presParOf" srcId="{3D90DF22-79D8-4B15-AD9C-81B4F041F988}" destId="{559695C4-B92D-432D-81E2-5C890AA7840F}" srcOrd="8" destOrd="0" presId="urn:microsoft.com/office/officeart/2008/layout/BendingPictureCaption"/>
    <dgm:cxn modelId="{2EADF0FE-30E1-4E33-86DF-AEFB19129B7B}" type="presParOf" srcId="{559695C4-B92D-432D-81E2-5C890AA7840F}" destId="{08B895C6-16D5-42FF-A1FB-A1BEAAB5AC27}" srcOrd="0" destOrd="0" presId="urn:microsoft.com/office/officeart/2008/layout/BendingPictureCaption"/>
    <dgm:cxn modelId="{B4CC6F2B-73C2-450E-8BA2-7E769B096216}" type="presParOf" srcId="{559695C4-B92D-432D-81E2-5C890AA7840F}" destId="{A44C48F6-88EA-4799-9A49-A13EB8C96796}"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248CF-E806-45B9-A556-5DC057347AF8}">
      <dsp:nvSpPr>
        <dsp:cNvPr id="0" name=""/>
        <dsp:cNvSpPr/>
      </dsp:nvSpPr>
      <dsp:spPr>
        <a:xfrm>
          <a:off x="977248" y="108780"/>
          <a:ext cx="2388706" cy="17652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0">
          <a:scrgbClr r="0" g="0" b="0"/>
        </a:effectRef>
        <a:fontRef idx="minor"/>
      </dsp:style>
    </dsp:sp>
    <dsp:sp modelId="{E2BC9A31-FBCA-4A01-A3F8-72E0B644C426}">
      <dsp:nvSpPr>
        <dsp:cNvPr id="0" name=""/>
        <dsp:cNvSpPr/>
      </dsp:nvSpPr>
      <dsp:spPr>
        <a:xfrm>
          <a:off x="1581987" y="1745543"/>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Solder Sucker</a:t>
          </a:r>
        </a:p>
      </dsp:txBody>
      <dsp:txXfrm>
        <a:off x="1581987" y="1745543"/>
        <a:ext cx="2058353" cy="494656"/>
      </dsp:txXfrm>
    </dsp:sp>
    <dsp:sp modelId="{EA173A4E-BDD1-42F9-800A-CC9B96734DCD}">
      <dsp:nvSpPr>
        <dsp:cNvPr id="0" name=""/>
        <dsp:cNvSpPr/>
      </dsp:nvSpPr>
      <dsp:spPr>
        <a:xfrm>
          <a:off x="3987211" y="108780"/>
          <a:ext cx="2388706" cy="176524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BF073B1B-4FCE-41CE-9486-AA75CA17C10D}">
      <dsp:nvSpPr>
        <dsp:cNvPr id="0" name=""/>
        <dsp:cNvSpPr/>
      </dsp:nvSpPr>
      <dsp:spPr>
        <a:xfrm>
          <a:off x="4548417" y="1728127"/>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Flux Paste</a:t>
          </a:r>
        </a:p>
      </dsp:txBody>
      <dsp:txXfrm>
        <a:off x="4548417" y="1728127"/>
        <a:ext cx="2058353" cy="494656"/>
      </dsp:txXfrm>
    </dsp:sp>
    <dsp:sp modelId="{9A2C30B4-0E1C-426B-AA8D-B79CA10AD35C}">
      <dsp:nvSpPr>
        <dsp:cNvPr id="0" name=""/>
        <dsp:cNvSpPr/>
      </dsp:nvSpPr>
      <dsp:spPr>
        <a:xfrm>
          <a:off x="6997174" y="108780"/>
          <a:ext cx="2388706" cy="17652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a:noFill/>
        </a:ln>
        <a:effectLst/>
      </dsp:spPr>
      <dsp:style>
        <a:lnRef idx="0">
          <a:scrgbClr r="0" g="0" b="0"/>
        </a:lnRef>
        <a:fillRef idx="1">
          <a:scrgbClr r="0" g="0" b="0"/>
        </a:fillRef>
        <a:effectRef idx="0">
          <a:scrgbClr r="0" g="0" b="0"/>
        </a:effectRef>
        <a:fontRef idx="minor"/>
      </dsp:style>
    </dsp:sp>
    <dsp:sp modelId="{47109632-032B-4A80-B07A-AFDFD258448E}">
      <dsp:nvSpPr>
        <dsp:cNvPr id="0" name=""/>
        <dsp:cNvSpPr/>
      </dsp:nvSpPr>
      <dsp:spPr>
        <a:xfrm>
          <a:off x="7593207" y="1736833"/>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Wick Braid</a:t>
          </a:r>
        </a:p>
      </dsp:txBody>
      <dsp:txXfrm>
        <a:off x="7593207" y="1736833"/>
        <a:ext cx="2058353" cy="494656"/>
      </dsp:txXfrm>
    </dsp:sp>
    <dsp:sp modelId="{77022073-770C-4C43-AAC2-D3EABA198E5A}">
      <dsp:nvSpPr>
        <dsp:cNvPr id="0" name=""/>
        <dsp:cNvSpPr/>
      </dsp:nvSpPr>
      <dsp:spPr>
        <a:xfrm>
          <a:off x="2482229" y="2302727"/>
          <a:ext cx="2388706" cy="176524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F75D21F-C700-4092-BADB-57A91F1D17C1}">
      <dsp:nvSpPr>
        <dsp:cNvPr id="0" name=""/>
        <dsp:cNvSpPr/>
      </dsp:nvSpPr>
      <dsp:spPr>
        <a:xfrm>
          <a:off x="2965053" y="3747901"/>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ESD Tweezers</a:t>
          </a:r>
        </a:p>
      </dsp:txBody>
      <dsp:txXfrm>
        <a:off x="2965053" y="3747901"/>
        <a:ext cx="2058353" cy="494656"/>
      </dsp:txXfrm>
    </dsp:sp>
    <dsp:sp modelId="{08B895C6-16D5-42FF-A1FB-A1BEAAB5AC27}">
      <dsp:nvSpPr>
        <dsp:cNvPr id="0" name=""/>
        <dsp:cNvSpPr/>
      </dsp:nvSpPr>
      <dsp:spPr>
        <a:xfrm>
          <a:off x="5492193" y="2302727"/>
          <a:ext cx="2388706" cy="1765245"/>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44C48F6-88EA-4799-9A49-A13EB8C96796}">
      <dsp:nvSpPr>
        <dsp:cNvPr id="0" name=""/>
        <dsp:cNvSpPr/>
      </dsp:nvSpPr>
      <dsp:spPr>
        <a:xfrm>
          <a:off x="5975016" y="3747901"/>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Helping Hand</a:t>
          </a:r>
        </a:p>
      </dsp:txBody>
      <dsp:txXfrm>
        <a:off x="5975016" y="3747901"/>
        <a:ext cx="2058353" cy="49465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64387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708985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86341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4009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55105B-81AF-4ECF-B69A-9D9243C35725}"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30599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55105B-81AF-4ECF-B69A-9D9243C35725}"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86701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55105B-81AF-4ECF-B69A-9D9243C35725}"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05869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55105B-81AF-4ECF-B69A-9D9243C35725}"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032876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55105B-81AF-4ECF-B69A-9D9243C35725}"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412495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5105B-81AF-4ECF-B69A-9D9243C35725}"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291511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5105B-81AF-4ECF-B69A-9D9243C35725}"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78535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5105B-81AF-4ECF-B69A-9D9243C35725}" type="datetimeFigureOut">
              <a:rPr lang="en-US" smtClean="0"/>
              <a:t>1/16/2025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6D7D7-C313-498C-92AC-8FD6C4405A61}" type="slidenum">
              <a:rPr lang="en-US" smtClean="0"/>
              <a:t>‹#›</a:t>
            </a:fld>
            <a:endParaRPr lang="en-US"/>
          </a:p>
        </p:txBody>
      </p:sp>
    </p:spTree>
    <p:extLst>
      <p:ext uri="{BB962C8B-B14F-4D97-AF65-F5344CB8AC3E}">
        <p14:creationId xmlns:p14="http://schemas.microsoft.com/office/powerpoint/2010/main" val="381786969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CC90-B7B3-4B2A-85D7-38DA19E8B42D}"/>
              </a:ext>
            </a:extLst>
          </p:cNvPr>
          <p:cNvSpPr>
            <a:spLocks noGrp="1"/>
          </p:cNvSpPr>
          <p:nvPr>
            <p:ph type="ctrTitle"/>
          </p:nvPr>
        </p:nvSpPr>
        <p:spPr/>
        <p:txBody>
          <a:bodyPr/>
          <a:lstStyle/>
          <a:p>
            <a:r>
              <a:rPr lang="en-US" dirty="0"/>
              <a:t>MAGFest 2025 Soldering Workshop</a:t>
            </a:r>
          </a:p>
        </p:txBody>
      </p:sp>
      <p:sp>
        <p:nvSpPr>
          <p:cNvPr id="3" name="Subtitle 2">
            <a:extLst>
              <a:ext uri="{FF2B5EF4-FFF2-40B4-BE49-F238E27FC236}">
                <a16:creationId xmlns:a16="http://schemas.microsoft.com/office/drawing/2014/main" id="{1E9437E2-29F3-4A06-A038-9FDC81399668}"/>
              </a:ext>
            </a:extLst>
          </p:cNvPr>
          <p:cNvSpPr>
            <a:spLocks noGrp="1"/>
          </p:cNvSpPr>
          <p:nvPr>
            <p:ph type="subTitle" idx="1"/>
          </p:nvPr>
        </p:nvSpPr>
        <p:spPr/>
        <p:txBody>
          <a:bodyPr/>
          <a:lstStyle/>
          <a:p>
            <a:r>
              <a:rPr lang="en-US" dirty="0"/>
              <a:t>Emily Anthony</a:t>
            </a:r>
          </a:p>
        </p:txBody>
      </p:sp>
    </p:spTree>
    <p:extLst>
      <p:ext uri="{BB962C8B-B14F-4D97-AF65-F5344CB8AC3E}">
        <p14:creationId xmlns:p14="http://schemas.microsoft.com/office/powerpoint/2010/main" val="2405133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3CC37A-F7A2-ED81-6D40-345C155EBAE3}"/>
              </a:ext>
            </a:extLst>
          </p:cNvPr>
          <p:cNvPicPr>
            <a:picLocks noGrp="1" noChangeAspect="1"/>
          </p:cNvPicPr>
          <p:nvPr>
            <p:ph sz="half" idx="2"/>
          </p:nvPr>
        </p:nvPicPr>
        <p:blipFill>
          <a:blip r:embed="rId2"/>
          <a:stretch>
            <a:fillRect/>
          </a:stretch>
        </p:blipFill>
        <p:spPr>
          <a:xfrm>
            <a:off x="6674897" y="1825625"/>
            <a:ext cx="4176206" cy="4351338"/>
          </a:xfrm>
        </p:spPr>
      </p:pic>
      <p:sp>
        <p:nvSpPr>
          <p:cNvPr id="2" name="Title 1">
            <a:extLst>
              <a:ext uri="{FF2B5EF4-FFF2-40B4-BE49-F238E27FC236}">
                <a16:creationId xmlns:a16="http://schemas.microsoft.com/office/drawing/2014/main" id="{EE7C0A77-67F5-4AA8-BF4F-38DA00EFDE4F}"/>
              </a:ext>
            </a:extLst>
          </p:cNvPr>
          <p:cNvSpPr>
            <a:spLocks noGrp="1"/>
          </p:cNvSpPr>
          <p:nvPr>
            <p:ph type="title"/>
          </p:nvPr>
        </p:nvSpPr>
        <p:spPr/>
        <p:txBody>
          <a:bodyPr/>
          <a:lstStyle/>
          <a:p>
            <a:r>
              <a:rPr lang="en-US" dirty="0"/>
              <a:t>Step 1: place the component in the correct location and orientation</a:t>
            </a:r>
          </a:p>
        </p:txBody>
      </p:sp>
      <p:sp>
        <p:nvSpPr>
          <p:cNvPr id="3" name="Content Placeholder 2">
            <a:extLst>
              <a:ext uri="{FF2B5EF4-FFF2-40B4-BE49-F238E27FC236}">
                <a16:creationId xmlns:a16="http://schemas.microsoft.com/office/drawing/2014/main" id="{954E1102-8ADB-40DE-A195-C392A3BA89AE}"/>
              </a:ext>
            </a:extLst>
          </p:cNvPr>
          <p:cNvSpPr>
            <a:spLocks noGrp="1"/>
          </p:cNvSpPr>
          <p:nvPr>
            <p:ph sz="half" idx="1"/>
          </p:nvPr>
        </p:nvSpPr>
        <p:spPr>
          <a:xfrm>
            <a:off x="838200" y="1825625"/>
            <a:ext cx="5597434" cy="4351338"/>
          </a:xfrm>
        </p:spPr>
        <p:txBody>
          <a:bodyPr>
            <a:normAutofit fontScale="92500" lnSpcReduction="10000"/>
          </a:bodyPr>
          <a:lstStyle/>
          <a:p>
            <a:r>
              <a:rPr lang="en-US" dirty="0"/>
              <a:t>Component orientation and positioning is critical. For each component on the board, we will tell you how to place it</a:t>
            </a:r>
          </a:p>
          <a:p>
            <a:r>
              <a:rPr lang="en-US" dirty="0"/>
              <a:t>On some components, such as </a:t>
            </a:r>
            <a:r>
              <a:rPr lang="en-US"/>
              <a:t>our </a:t>
            </a:r>
            <a:r>
              <a:rPr lang="en-US" b="1"/>
              <a:t>resistors</a:t>
            </a:r>
            <a:r>
              <a:rPr lang="en-US" dirty="0"/>
              <a:t>, orientation doesn’t matter</a:t>
            </a:r>
          </a:p>
          <a:p>
            <a:r>
              <a:rPr lang="en-US" dirty="0"/>
              <a:t>Some components, like our Timer and Capacitor, have a </a:t>
            </a:r>
            <a:r>
              <a:rPr lang="en-US" b="1" dirty="0"/>
              <a:t>dot</a:t>
            </a:r>
            <a:r>
              <a:rPr lang="en-US" dirty="0"/>
              <a:t> to indicate orientation </a:t>
            </a:r>
          </a:p>
          <a:p>
            <a:r>
              <a:rPr lang="en-US" dirty="0"/>
              <a:t>Every component has an alphanumeric </a:t>
            </a:r>
            <a:r>
              <a:rPr lang="en-US" b="1" dirty="0"/>
              <a:t>Reference Designator</a:t>
            </a:r>
            <a:r>
              <a:rPr lang="en-US" dirty="0"/>
              <a:t> to tell you where to put it</a:t>
            </a:r>
          </a:p>
        </p:txBody>
      </p:sp>
      <p:cxnSp>
        <p:nvCxnSpPr>
          <p:cNvPr id="6" name="Straight Arrow Connector 5">
            <a:extLst>
              <a:ext uri="{FF2B5EF4-FFF2-40B4-BE49-F238E27FC236}">
                <a16:creationId xmlns:a16="http://schemas.microsoft.com/office/drawing/2014/main" id="{536A8B3B-11B0-417C-8B20-1F204D7E363C}"/>
              </a:ext>
            </a:extLst>
          </p:cNvPr>
          <p:cNvCxnSpPr>
            <a:cxnSpLocks/>
          </p:cNvCxnSpPr>
          <p:nvPr/>
        </p:nvCxnSpPr>
        <p:spPr>
          <a:xfrm flipV="1">
            <a:off x="5564777" y="3923930"/>
            <a:ext cx="2824621" cy="5174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E4E00E4-88D3-4E28-9C34-1978197FBBF5}"/>
              </a:ext>
            </a:extLst>
          </p:cNvPr>
          <p:cNvCxnSpPr>
            <a:cxnSpLocks/>
          </p:cNvCxnSpPr>
          <p:nvPr/>
        </p:nvCxnSpPr>
        <p:spPr>
          <a:xfrm flipV="1">
            <a:off x="5900058" y="5122416"/>
            <a:ext cx="3013123" cy="434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D30C-0A3A-4635-A92A-6C9687C41397}"/>
              </a:ext>
            </a:extLst>
          </p:cNvPr>
          <p:cNvSpPr>
            <a:spLocks noGrp="1"/>
          </p:cNvSpPr>
          <p:nvPr>
            <p:ph type="title"/>
          </p:nvPr>
        </p:nvSpPr>
        <p:spPr/>
        <p:txBody>
          <a:bodyPr/>
          <a:lstStyle/>
          <a:p>
            <a:r>
              <a:rPr lang="en-US" dirty="0"/>
              <a:t>Step 2: Heat the Joint with the Tip</a:t>
            </a:r>
          </a:p>
        </p:txBody>
      </p:sp>
      <p:sp>
        <p:nvSpPr>
          <p:cNvPr id="3" name="Content Placeholder 2">
            <a:extLst>
              <a:ext uri="{FF2B5EF4-FFF2-40B4-BE49-F238E27FC236}">
                <a16:creationId xmlns:a16="http://schemas.microsoft.com/office/drawing/2014/main" id="{31CF9D0A-2D97-4DE7-AFCA-C2D566F0AFDC}"/>
              </a:ext>
            </a:extLst>
          </p:cNvPr>
          <p:cNvSpPr>
            <a:spLocks noGrp="1"/>
          </p:cNvSpPr>
          <p:nvPr>
            <p:ph sz="half" idx="1"/>
          </p:nvPr>
        </p:nvSpPr>
        <p:spPr/>
        <p:txBody>
          <a:bodyPr/>
          <a:lstStyle/>
          <a:p>
            <a:r>
              <a:rPr lang="en-US" dirty="0"/>
              <a:t>Place the hot iron on the pad to preheat it</a:t>
            </a:r>
          </a:p>
          <a:p>
            <a:r>
              <a:rPr lang="en-US" sz="2800" dirty="0"/>
              <a:t>Make sure the iron is touching the pad on the PCB and not the component. This is to make sure there is enough heat in the solder pad and to avoid damaging the component</a:t>
            </a:r>
          </a:p>
          <a:p>
            <a:endParaRPr lang="en-US" dirty="0"/>
          </a:p>
        </p:txBody>
      </p:sp>
      <p:pic>
        <p:nvPicPr>
          <p:cNvPr id="2052" name="Picture 4">
            <a:extLst>
              <a:ext uri="{FF2B5EF4-FFF2-40B4-BE49-F238E27FC236}">
                <a16:creationId xmlns:a16="http://schemas.microsoft.com/office/drawing/2014/main" id="{784E5178-07DF-4962-8F80-E0C140A1F4B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114868"/>
            <a:ext cx="5181600" cy="377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8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ED3C-EE5A-493F-BE08-A76534C0A5E1}"/>
              </a:ext>
            </a:extLst>
          </p:cNvPr>
          <p:cNvSpPr>
            <a:spLocks noGrp="1"/>
          </p:cNvSpPr>
          <p:nvPr>
            <p:ph type="title"/>
          </p:nvPr>
        </p:nvSpPr>
        <p:spPr/>
        <p:txBody>
          <a:bodyPr/>
          <a:lstStyle/>
          <a:p>
            <a:r>
              <a:rPr lang="en-US" dirty="0"/>
              <a:t>Step 3: Apply solder to the joint</a:t>
            </a:r>
          </a:p>
        </p:txBody>
      </p:sp>
      <p:sp>
        <p:nvSpPr>
          <p:cNvPr id="3" name="Content Placeholder 2">
            <a:extLst>
              <a:ext uri="{FF2B5EF4-FFF2-40B4-BE49-F238E27FC236}">
                <a16:creationId xmlns:a16="http://schemas.microsoft.com/office/drawing/2014/main" id="{CC18CE16-6813-49DB-BD34-FC25A7A2D117}"/>
              </a:ext>
            </a:extLst>
          </p:cNvPr>
          <p:cNvSpPr>
            <a:spLocks noGrp="1"/>
          </p:cNvSpPr>
          <p:nvPr>
            <p:ph sz="half" idx="1"/>
          </p:nvPr>
        </p:nvSpPr>
        <p:spPr>
          <a:xfrm>
            <a:off x="838200" y="1825625"/>
            <a:ext cx="6076406" cy="4351338"/>
          </a:xfrm>
        </p:spPr>
        <p:txBody>
          <a:bodyPr>
            <a:normAutofit/>
          </a:bodyPr>
          <a:lstStyle/>
          <a:p>
            <a:r>
              <a:rPr lang="en-US" sz="2400" dirty="0"/>
              <a:t>Solder looks like wire, and melts quickly. Place the tip of the solder on the pad and press gently</a:t>
            </a:r>
          </a:p>
          <a:p>
            <a:r>
              <a:rPr lang="en-US" sz="2400" dirty="0"/>
              <a:t>Too much solder can lead to bridging of adjacent pads</a:t>
            </a:r>
          </a:p>
          <a:p>
            <a:r>
              <a:rPr lang="en-US" sz="2400" dirty="0"/>
              <a:t>Too little solder may not provide sufficient connection</a:t>
            </a:r>
          </a:p>
        </p:txBody>
      </p:sp>
      <p:pic>
        <p:nvPicPr>
          <p:cNvPr id="3080" name="Picture 8">
            <a:extLst>
              <a:ext uri="{FF2B5EF4-FFF2-40B4-BE49-F238E27FC236}">
                <a16:creationId xmlns:a16="http://schemas.microsoft.com/office/drawing/2014/main" id="{078B8507-0893-4658-9A0E-FF84F534BCF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68253" y="1435736"/>
            <a:ext cx="4181044" cy="30116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D70FA9D-7439-4F48-A43D-B4A221AD8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289" y="4598025"/>
            <a:ext cx="2682972" cy="189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8AAF-F9C2-400F-8D68-7603EDFED275}"/>
              </a:ext>
            </a:extLst>
          </p:cNvPr>
          <p:cNvSpPr>
            <a:spLocks noGrp="1"/>
          </p:cNvSpPr>
          <p:nvPr>
            <p:ph type="title"/>
          </p:nvPr>
        </p:nvSpPr>
        <p:spPr/>
        <p:txBody>
          <a:bodyPr/>
          <a:lstStyle/>
          <a:p>
            <a:r>
              <a:rPr lang="en-US" dirty="0"/>
              <a:t>Step 4: Remove the solder wire</a:t>
            </a:r>
          </a:p>
        </p:txBody>
      </p:sp>
      <p:sp>
        <p:nvSpPr>
          <p:cNvPr id="3" name="Content Placeholder 2">
            <a:extLst>
              <a:ext uri="{FF2B5EF4-FFF2-40B4-BE49-F238E27FC236}">
                <a16:creationId xmlns:a16="http://schemas.microsoft.com/office/drawing/2014/main" id="{5C30DF74-0EA9-4DE4-9A82-E8B4610244E0}"/>
              </a:ext>
            </a:extLst>
          </p:cNvPr>
          <p:cNvSpPr>
            <a:spLocks noGrp="1"/>
          </p:cNvSpPr>
          <p:nvPr>
            <p:ph sz="half" idx="1"/>
          </p:nvPr>
        </p:nvSpPr>
        <p:spPr/>
        <p:txBody>
          <a:bodyPr/>
          <a:lstStyle/>
          <a:p>
            <a:r>
              <a:rPr lang="en-US" u="sng" dirty="0"/>
              <a:t>Do not</a:t>
            </a:r>
            <a:r>
              <a:rPr lang="en-US" dirty="0"/>
              <a:t> remove the iron first</a:t>
            </a:r>
          </a:p>
          <a:p>
            <a:r>
              <a:rPr lang="en-US" dirty="0"/>
              <a:t>If you remove the iron first, you risk cooling the solder wire to the pad and ripping it when you pull it away</a:t>
            </a:r>
          </a:p>
        </p:txBody>
      </p:sp>
      <p:pic>
        <p:nvPicPr>
          <p:cNvPr id="4098" name="Picture 2">
            <a:extLst>
              <a:ext uri="{FF2B5EF4-FFF2-40B4-BE49-F238E27FC236}">
                <a16:creationId xmlns:a16="http://schemas.microsoft.com/office/drawing/2014/main" id="{5C87AEC4-ACE5-4DDE-92E9-B93FD4A988B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30531" y="4186004"/>
            <a:ext cx="3180806" cy="21967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5F9F170-2F15-41E2-AD81-B33E3A762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1889806"/>
            <a:ext cx="5420021" cy="369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9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5BB1-4FC0-4DE2-8AC6-89EEA00E0B47}"/>
              </a:ext>
            </a:extLst>
          </p:cNvPr>
          <p:cNvSpPr>
            <a:spLocks noGrp="1"/>
          </p:cNvSpPr>
          <p:nvPr>
            <p:ph type="title"/>
          </p:nvPr>
        </p:nvSpPr>
        <p:spPr/>
        <p:txBody>
          <a:bodyPr/>
          <a:lstStyle/>
          <a:p>
            <a:r>
              <a:rPr lang="en-US" dirty="0"/>
              <a:t>Step 5: Remove the tip and inspect</a:t>
            </a:r>
          </a:p>
        </p:txBody>
      </p:sp>
      <p:pic>
        <p:nvPicPr>
          <p:cNvPr id="6" name="Picture 4" descr="Common Soldering Problems | Adafruit Guide To Excellent Soldering |  Adafruit Learning System">
            <a:extLst>
              <a:ext uri="{FF2B5EF4-FFF2-40B4-BE49-F238E27FC236}">
                <a16:creationId xmlns:a16="http://schemas.microsoft.com/office/drawing/2014/main" id="{960975AA-7A4B-4EF6-B594-7C634E7B16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2205831"/>
            <a:ext cx="76200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1DB6-F385-43DA-9049-6EC2B3631D34}"/>
              </a:ext>
            </a:extLst>
          </p:cNvPr>
          <p:cNvSpPr>
            <a:spLocks noGrp="1"/>
          </p:cNvSpPr>
          <p:nvPr>
            <p:ph type="title"/>
          </p:nvPr>
        </p:nvSpPr>
        <p:spPr/>
        <p:txBody>
          <a:bodyPr/>
          <a:lstStyle/>
          <a:p>
            <a:r>
              <a:rPr lang="en-US" dirty="0"/>
              <a:t>Okay… so what are we building?</a:t>
            </a:r>
          </a:p>
        </p:txBody>
      </p:sp>
      <p:sp>
        <p:nvSpPr>
          <p:cNvPr id="4" name="Content Placeholder 3">
            <a:extLst>
              <a:ext uri="{FF2B5EF4-FFF2-40B4-BE49-F238E27FC236}">
                <a16:creationId xmlns:a16="http://schemas.microsoft.com/office/drawing/2014/main" id="{B422F68A-344A-414F-AAC7-A69C5D0660C0}"/>
              </a:ext>
            </a:extLst>
          </p:cNvPr>
          <p:cNvSpPr>
            <a:spLocks noGrp="1"/>
          </p:cNvSpPr>
          <p:nvPr>
            <p:ph sz="half" idx="1"/>
          </p:nvPr>
        </p:nvSpPr>
        <p:spPr/>
        <p:txBody>
          <a:bodyPr>
            <a:normAutofit fontScale="92500" lnSpcReduction="20000"/>
          </a:bodyPr>
          <a:lstStyle/>
          <a:p>
            <a:r>
              <a:rPr lang="en-US" dirty="0"/>
              <a:t>This is a custom designed PCB for this lab that can connect to your Swadge</a:t>
            </a:r>
          </a:p>
          <a:p>
            <a:r>
              <a:rPr lang="en-US" dirty="0"/>
              <a:t>It has 2 LEDS and a 555 timer to flash the LEDs, with a knob to adjust the flashing speed</a:t>
            </a:r>
          </a:p>
          <a:p>
            <a:r>
              <a:rPr lang="en-US" dirty="0"/>
              <a:t>We will assemble the PCB in steps together, going from least to most difficult components</a:t>
            </a:r>
          </a:p>
          <a:p>
            <a:endParaRPr lang="en-US" dirty="0"/>
          </a:p>
          <a:p>
            <a:pPr marL="0" indent="0">
              <a:buNone/>
            </a:pPr>
            <a:r>
              <a:rPr lang="en-US" dirty="0"/>
              <a:t>Note: This can work without a swadge</a:t>
            </a:r>
          </a:p>
        </p:txBody>
      </p:sp>
      <p:pic>
        <p:nvPicPr>
          <p:cNvPr id="6" name="Content Placeholder 5">
            <a:extLst>
              <a:ext uri="{FF2B5EF4-FFF2-40B4-BE49-F238E27FC236}">
                <a16:creationId xmlns:a16="http://schemas.microsoft.com/office/drawing/2014/main" id="{4B0C8EA0-2A5F-F5AA-13F1-B18E9EFA1383}"/>
              </a:ext>
            </a:extLst>
          </p:cNvPr>
          <p:cNvPicPr>
            <a:picLocks noGrp="1" noChangeAspect="1"/>
          </p:cNvPicPr>
          <p:nvPr>
            <p:ph sz="half" idx="2"/>
          </p:nvPr>
        </p:nvPicPr>
        <p:blipFill>
          <a:blip r:embed="rId2"/>
          <a:stretch>
            <a:fillRect/>
          </a:stretch>
        </p:blipFill>
        <p:spPr>
          <a:xfrm rot="16200000">
            <a:off x="6746786" y="1825625"/>
            <a:ext cx="4032428" cy="4351338"/>
          </a:xfrm>
        </p:spPr>
      </p:pic>
    </p:spTree>
    <p:extLst>
      <p:ext uri="{BB962C8B-B14F-4D97-AF65-F5344CB8AC3E}">
        <p14:creationId xmlns:p14="http://schemas.microsoft.com/office/powerpoint/2010/main" val="344978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0DF1-3DF0-6CEB-500A-C88C4895801C}"/>
              </a:ext>
            </a:extLst>
          </p:cNvPr>
          <p:cNvSpPr>
            <a:spLocks noGrp="1"/>
          </p:cNvSpPr>
          <p:nvPr>
            <p:ph type="title"/>
          </p:nvPr>
        </p:nvSpPr>
        <p:spPr/>
        <p:txBody>
          <a:bodyPr/>
          <a:lstStyle/>
          <a:p>
            <a:r>
              <a:rPr lang="en-US" dirty="0"/>
              <a:t>Two Options</a:t>
            </a:r>
          </a:p>
        </p:txBody>
      </p:sp>
      <p:sp>
        <p:nvSpPr>
          <p:cNvPr id="3" name="Content Placeholder 2">
            <a:extLst>
              <a:ext uri="{FF2B5EF4-FFF2-40B4-BE49-F238E27FC236}">
                <a16:creationId xmlns:a16="http://schemas.microsoft.com/office/drawing/2014/main" id="{15945BE1-F710-CB2D-D195-5F4DC7AF85F1}"/>
              </a:ext>
            </a:extLst>
          </p:cNvPr>
          <p:cNvSpPr>
            <a:spLocks noGrp="1"/>
          </p:cNvSpPr>
          <p:nvPr>
            <p:ph sz="half" idx="1"/>
          </p:nvPr>
        </p:nvSpPr>
        <p:spPr/>
        <p:txBody>
          <a:bodyPr/>
          <a:lstStyle/>
          <a:p>
            <a:r>
              <a:rPr lang="en-US" dirty="0"/>
              <a:t>Build with a battery</a:t>
            </a:r>
          </a:p>
          <a:p>
            <a:endParaRPr lang="en-US" dirty="0"/>
          </a:p>
          <a:p>
            <a:r>
              <a:rPr lang="en-US" dirty="0"/>
              <a:t>Get:</a:t>
            </a:r>
          </a:p>
          <a:p>
            <a:r>
              <a:rPr lang="en-US" dirty="0"/>
              <a:t>1 bagged kit</a:t>
            </a:r>
          </a:p>
          <a:p>
            <a:r>
              <a:rPr lang="en-US" b="1" dirty="0">
                <a:solidFill>
                  <a:srgbClr val="FF0000"/>
                </a:solidFill>
              </a:rPr>
              <a:t>1 blue battery holder</a:t>
            </a:r>
          </a:p>
          <a:p>
            <a:r>
              <a:rPr lang="en-US" b="1" dirty="0">
                <a:solidFill>
                  <a:srgbClr val="FF0000"/>
                </a:solidFill>
              </a:rPr>
              <a:t>1 battery</a:t>
            </a:r>
          </a:p>
          <a:p>
            <a:r>
              <a:rPr lang="en-US" dirty="0"/>
              <a:t>2 </a:t>
            </a:r>
            <a:r>
              <a:rPr lang="en-US" dirty="0" err="1"/>
              <a:t>leds</a:t>
            </a:r>
            <a:r>
              <a:rPr lang="en-US" dirty="0"/>
              <a:t>, any color</a:t>
            </a:r>
          </a:p>
        </p:txBody>
      </p:sp>
      <p:sp>
        <p:nvSpPr>
          <p:cNvPr id="4" name="Content Placeholder 3">
            <a:extLst>
              <a:ext uri="{FF2B5EF4-FFF2-40B4-BE49-F238E27FC236}">
                <a16:creationId xmlns:a16="http://schemas.microsoft.com/office/drawing/2014/main" id="{BC51CBEA-E778-A2C1-A5DE-735D21432AAE}"/>
              </a:ext>
            </a:extLst>
          </p:cNvPr>
          <p:cNvSpPr>
            <a:spLocks noGrp="1"/>
          </p:cNvSpPr>
          <p:nvPr>
            <p:ph sz="half" idx="2"/>
          </p:nvPr>
        </p:nvSpPr>
        <p:spPr/>
        <p:txBody>
          <a:bodyPr/>
          <a:lstStyle/>
          <a:p>
            <a:r>
              <a:rPr lang="en-US" dirty="0"/>
              <a:t>Build to connect a swadge</a:t>
            </a:r>
          </a:p>
          <a:p>
            <a:endParaRPr lang="en-US" dirty="0"/>
          </a:p>
          <a:p>
            <a:r>
              <a:rPr lang="en-US" dirty="0"/>
              <a:t>Get:</a:t>
            </a:r>
          </a:p>
          <a:p>
            <a:r>
              <a:rPr lang="en-US" dirty="0"/>
              <a:t>1 bagged kit</a:t>
            </a:r>
          </a:p>
          <a:p>
            <a:r>
              <a:rPr lang="en-US" b="1" dirty="0">
                <a:solidFill>
                  <a:srgbClr val="FF0000"/>
                </a:solidFill>
              </a:rPr>
              <a:t>1 2x3 pin header</a:t>
            </a:r>
          </a:p>
          <a:p>
            <a:r>
              <a:rPr lang="en-US" dirty="0"/>
              <a:t>2 </a:t>
            </a:r>
            <a:r>
              <a:rPr lang="en-US" dirty="0" err="1"/>
              <a:t>leds</a:t>
            </a:r>
            <a:r>
              <a:rPr lang="en-US" dirty="0"/>
              <a:t>, any color</a:t>
            </a:r>
          </a:p>
          <a:p>
            <a:pPr marL="0" indent="0">
              <a:buNone/>
            </a:pPr>
            <a:endParaRPr lang="en-US" dirty="0"/>
          </a:p>
        </p:txBody>
      </p:sp>
      <p:sp>
        <p:nvSpPr>
          <p:cNvPr id="7" name="TextBox 6">
            <a:extLst>
              <a:ext uri="{FF2B5EF4-FFF2-40B4-BE49-F238E27FC236}">
                <a16:creationId xmlns:a16="http://schemas.microsoft.com/office/drawing/2014/main" id="{F94EE531-81D5-83F2-639D-3B7194422FED}"/>
              </a:ext>
            </a:extLst>
          </p:cNvPr>
          <p:cNvSpPr txBox="1"/>
          <p:nvPr/>
        </p:nvSpPr>
        <p:spPr>
          <a:xfrm>
            <a:off x="4340397" y="5850235"/>
            <a:ext cx="3358805" cy="461665"/>
          </a:xfrm>
          <a:prstGeom prst="rect">
            <a:avLst/>
          </a:prstGeom>
          <a:noFill/>
        </p:spPr>
        <p:txBody>
          <a:bodyPr wrap="none" rtlCol="0">
            <a:spAutoFit/>
          </a:bodyPr>
          <a:lstStyle/>
          <a:p>
            <a:r>
              <a:rPr lang="en-US" sz="2400" b="1" dirty="0">
                <a:solidFill>
                  <a:srgbClr val="FF0000"/>
                </a:solidFill>
              </a:rPr>
              <a:t>Or get both! Your choice.</a:t>
            </a:r>
          </a:p>
        </p:txBody>
      </p:sp>
    </p:spTree>
    <p:extLst>
      <p:ext uri="{BB962C8B-B14F-4D97-AF65-F5344CB8AC3E}">
        <p14:creationId xmlns:p14="http://schemas.microsoft.com/office/powerpoint/2010/main" val="3545753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551C-9492-4366-9F87-DE81887D11E5}"/>
              </a:ext>
            </a:extLst>
          </p:cNvPr>
          <p:cNvSpPr>
            <a:spLocks noGrp="1"/>
          </p:cNvSpPr>
          <p:nvPr>
            <p:ph type="title"/>
          </p:nvPr>
        </p:nvSpPr>
        <p:spPr/>
        <p:txBody>
          <a:bodyPr/>
          <a:lstStyle/>
          <a:p>
            <a:r>
              <a:rPr lang="en-US" dirty="0"/>
              <a:t>Safety Brief</a:t>
            </a:r>
          </a:p>
        </p:txBody>
      </p:sp>
      <p:sp>
        <p:nvSpPr>
          <p:cNvPr id="3" name="Content Placeholder 2">
            <a:extLst>
              <a:ext uri="{FF2B5EF4-FFF2-40B4-BE49-F238E27FC236}">
                <a16:creationId xmlns:a16="http://schemas.microsoft.com/office/drawing/2014/main" id="{8828E74A-08F3-4AB4-ADBB-8B6C890A914F}"/>
              </a:ext>
            </a:extLst>
          </p:cNvPr>
          <p:cNvSpPr>
            <a:spLocks noGrp="1"/>
          </p:cNvSpPr>
          <p:nvPr>
            <p:ph idx="1"/>
          </p:nvPr>
        </p:nvSpPr>
        <p:spPr/>
        <p:txBody>
          <a:bodyPr>
            <a:normAutofit lnSpcReduction="10000"/>
          </a:bodyPr>
          <a:lstStyle/>
          <a:p>
            <a:r>
              <a:rPr lang="en-US" dirty="0"/>
              <a:t>Soldering irons are hot. Do not touch your skin or others with them, or place them on a work table. They may </a:t>
            </a:r>
            <a:r>
              <a:rPr lang="en-US" u="sng" dirty="0"/>
              <a:t>only</a:t>
            </a:r>
            <a:r>
              <a:rPr lang="en-US" dirty="0"/>
              <a:t> be in your hands or in the holder.</a:t>
            </a:r>
          </a:p>
          <a:p>
            <a:r>
              <a:rPr lang="en-US" dirty="0"/>
              <a:t>The Solder we are using has Lead in it. Lead is hazardous to your health when ingested. Wash your hands after soldering and DO NOT EAT while participating in this workshop. You may wear nitrile gloves.</a:t>
            </a:r>
          </a:p>
          <a:p>
            <a:r>
              <a:rPr lang="en-US" dirty="0"/>
              <a:t>It is recommended to wear protective eyewear.</a:t>
            </a:r>
          </a:p>
          <a:p>
            <a:r>
              <a:rPr lang="en-US" dirty="0"/>
              <a:t>It is recommended to wear a mask.</a:t>
            </a:r>
          </a:p>
          <a:p>
            <a:r>
              <a:rPr lang="en-US" dirty="0"/>
              <a:t>Note the location of a fire extinguisher nearby, AED, and emergency exits.</a:t>
            </a:r>
          </a:p>
        </p:txBody>
      </p:sp>
    </p:spTree>
    <p:extLst>
      <p:ext uri="{BB962C8B-B14F-4D97-AF65-F5344CB8AC3E}">
        <p14:creationId xmlns:p14="http://schemas.microsoft.com/office/powerpoint/2010/main" val="420191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FCF085-E52D-432F-B6A6-07D3F1638DB5}"/>
              </a:ext>
            </a:extLst>
          </p:cNvPr>
          <p:cNvSpPr>
            <a:spLocks noGrp="1"/>
          </p:cNvSpPr>
          <p:nvPr>
            <p:ph type="title"/>
          </p:nvPr>
        </p:nvSpPr>
        <p:spPr/>
        <p:txBody>
          <a:bodyPr/>
          <a:lstStyle/>
          <a:p>
            <a:r>
              <a:rPr lang="en-US" dirty="0"/>
              <a:t>Any questions before we get started?</a:t>
            </a:r>
          </a:p>
        </p:txBody>
      </p:sp>
      <p:sp>
        <p:nvSpPr>
          <p:cNvPr id="7" name="Text Placeholder 6">
            <a:extLst>
              <a:ext uri="{FF2B5EF4-FFF2-40B4-BE49-F238E27FC236}">
                <a16:creationId xmlns:a16="http://schemas.microsoft.com/office/drawing/2014/main" id="{2C192277-2302-43CD-B58D-638CF17A6A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409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E7A3E9-26F0-3996-1786-1A0BB1D5DEFF}"/>
              </a:ext>
            </a:extLst>
          </p:cNvPr>
          <p:cNvSpPr>
            <a:spLocks noGrp="1"/>
          </p:cNvSpPr>
          <p:nvPr>
            <p:ph type="title"/>
          </p:nvPr>
        </p:nvSpPr>
        <p:spPr>
          <a:xfrm>
            <a:off x="838200" y="365125"/>
            <a:ext cx="6690065" cy="1325563"/>
          </a:xfrm>
        </p:spPr>
        <p:txBody>
          <a:bodyPr/>
          <a:lstStyle/>
          <a:p>
            <a:r>
              <a:rPr lang="en-US" dirty="0"/>
              <a:t>Step 1: The resistors</a:t>
            </a:r>
          </a:p>
        </p:txBody>
      </p:sp>
      <p:sp>
        <p:nvSpPr>
          <p:cNvPr id="5" name="Content Placeholder 4">
            <a:extLst>
              <a:ext uri="{FF2B5EF4-FFF2-40B4-BE49-F238E27FC236}">
                <a16:creationId xmlns:a16="http://schemas.microsoft.com/office/drawing/2014/main" id="{DD033F9C-EE7E-B700-77C0-8804FC135D12}"/>
              </a:ext>
            </a:extLst>
          </p:cNvPr>
          <p:cNvSpPr>
            <a:spLocks noGrp="1"/>
          </p:cNvSpPr>
          <p:nvPr>
            <p:ph sz="half" idx="1"/>
          </p:nvPr>
        </p:nvSpPr>
        <p:spPr>
          <a:xfrm>
            <a:off x="838199" y="1518098"/>
            <a:ext cx="6690066" cy="2157257"/>
          </a:xfrm>
        </p:spPr>
        <p:txBody>
          <a:bodyPr>
            <a:normAutofit fontScale="77500" lnSpcReduction="20000"/>
          </a:bodyPr>
          <a:lstStyle/>
          <a:p>
            <a:r>
              <a:rPr lang="en-US" dirty="0"/>
              <a:t>There are 3 resistors in your bag</a:t>
            </a:r>
          </a:p>
          <a:p>
            <a:r>
              <a:rPr lang="en-US" dirty="0"/>
              <a:t>There are two different types. 2 of one, 1 of the other. Examine the bands of colors for the difference</a:t>
            </a:r>
          </a:p>
          <a:p>
            <a:r>
              <a:rPr lang="en-US" dirty="0"/>
              <a:t>Install the single one in R1</a:t>
            </a:r>
          </a:p>
          <a:p>
            <a:r>
              <a:rPr lang="en-US" dirty="0"/>
              <a:t>Install the other two in R3 and R4</a:t>
            </a:r>
          </a:p>
          <a:p>
            <a:r>
              <a:rPr lang="en-US" dirty="0"/>
              <a:t>Trim the leads with cutters when you are done</a:t>
            </a:r>
          </a:p>
        </p:txBody>
      </p:sp>
      <p:pic>
        <p:nvPicPr>
          <p:cNvPr id="2050" name="Picture 2" descr="Product Image">
            <a:extLst>
              <a:ext uri="{FF2B5EF4-FFF2-40B4-BE49-F238E27FC236}">
                <a16:creationId xmlns:a16="http://schemas.microsoft.com/office/drawing/2014/main" id="{B8902015-6A65-250A-1A49-F7AFC727A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3856383"/>
            <a:ext cx="3001617" cy="3001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duct Image">
            <a:extLst>
              <a:ext uri="{FF2B5EF4-FFF2-40B4-BE49-F238E27FC236}">
                <a16:creationId xmlns:a16="http://schemas.microsoft.com/office/drawing/2014/main" id="{F694B899-AF2B-806B-5124-0663AC34B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815" y="3856382"/>
            <a:ext cx="3001617" cy="3001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EDF147-FD8E-73A5-60BB-7049946BB96D}"/>
              </a:ext>
            </a:extLst>
          </p:cNvPr>
          <p:cNvSpPr txBox="1"/>
          <p:nvPr/>
        </p:nvSpPr>
        <p:spPr>
          <a:xfrm>
            <a:off x="2757052" y="4107392"/>
            <a:ext cx="570990" cy="584775"/>
          </a:xfrm>
          <a:prstGeom prst="rect">
            <a:avLst/>
          </a:prstGeom>
          <a:noFill/>
        </p:spPr>
        <p:txBody>
          <a:bodyPr wrap="none" rtlCol="0">
            <a:spAutoFit/>
          </a:bodyPr>
          <a:lstStyle/>
          <a:p>
            <a:r>
              <a:rPr lang="en-US" sz="3200" dirty="0">
                <a:solidFill>
                  <a:srgbClr val="FF0000"/>
                </a:solidFill>
              </a:rPr>
              <a:t>1x</a:t>
            </a:r>
          </a:p>
        </p:txBody>
      </p:sp>
      <p:sp>
        <p:nvSpPr>
          <p:cNvPr id="10" name="TextBox 9">
            <a:extLst>
              <a:ext uri="{FF2B5EF4-FFF2-40B4-BE49-F238E27FC236}">
                <a16:creationId xmlns:a16="http://schemas.microsoft.com/office/drawing/2014/main" id="{B271609D-204E-CB8E-FA0F-7888E0BA3EBD}"/>
              </a:ext>
            </a:extLst>
          </p:cNvPr>
          <p:cNvSpPr txBox="1"/>
          <p:nvPr/>
        </p:nvSpPr>
        <p:spPr>
          <a:xfrm>
            <a:off x="6002659" y="4028973"/>
            <a:ext cx="570990" cy="584775"/>
          </a:xfrm>
          <a:prstGeom prst="rect">
            <a:avLst/>
          </a:prstGeom>
          <a:noFill/>
        </p:spPr>
        <p:txBody>
          <a:bodyPr wrap="none" rtlCol="0">
            <a:spAutoFit/>
          </a:bodyPr>
          <a:lstStyle/>
          <a:p>
            <a:r>
              <a:rPr lang="en-US" sz="3200" dirty="0">
                <a:solidFill>
                  <a:srgbClr val="FF0000"/>
                </a:solidFill>
              </a:rPr>
              <a:t>2x</a:t>
            </a:r>
          </a:p>
        </p:txBody>
      </p:sp>
      <p:pic>
        <p:nvPicPr>
          <p:cNvPr id="14" name="Content Placeholder 13">
            <a:extLst>
              <a:ext uri="{FF2B5EF4-FFF2-40B4-BE49-F238E27FC236}">
                <a16:creationId xmlns:a16="http://schemas.microsoft.com/office/drawing/2014/main" id="{33B0BAD0-0625-C083-FCEC-1AD1676344A6}"/>
              </a:ext>
            </a:extLst>
          </p:cNvPr>
          <p:cNvPicPr>
            <a:picLocks noGrp="1" noChangeAspect="1"/>
          </p:cNvPicPr>
          <p:nvPr>
            <p:ph sz="half" idx="2"/>
          </p:nvPr>
        </p:nvPicPr>
        <p:blipFill>
          <a:blip r:embed="rId4"/>
          <a:stretch>
            <a:fillRect/>
          </a:stretch>
        </p:blipFill>
        <p:spPr>
          <a:xfrm>
            <a:off x="9434948" y="4018507"/>
            <a:ext cx="2757052" cy="3309779"/>
          </a:xfrm>
        </p:spPr>
      </p:pic>
      <p:pic>
        <p:nvPicPr>
          <p:cNvPr id="15" name="Content Placeholder 5">
            <a:extLst>
              <a:ext uri="{FF2B5EF4-FFF2-40B4-BE49-F238E27FC236}">
                <a16:creationId xmlns:a16="http://schemas.microsoft.com/office/drawing/2014/main" id="{F706907B-6ACC-A099-71DF-95E27AD6B4A6}"/>
              </a:ext>
            </a:extLst>
          </p:cNvPr>
          <p:cNvPicPr>
            <a:picLocks noChangeAspect="1"/>
          </p:cNvPicPr>
          <p:nvPr/>
        </p:nvPicPr>
        <p:blipFill>
          <a:blip r:embed="rId5"/>
          <a:stretch>
            <a:fillRect/>
          </a:stretch>
        </p:blipFill>
        <p:spPr>
          <a:xfrm rot="16200000">
            <a:off x="8002112" y="-173376"/>
            <a:ext cx="4032428" cy="4351338"/>
          </a:xfrm>
          <a:prstGeom prst="rect">
            <a:avLst/>
          </a:prstGeom>
        </p:spPr>
      </p:pic>
      <p:sp>
        <p:nvSpPr>
          <p:cNvPr id="16" name="Rectangle 15">
            <a:extLst>
              <a:ext uri="{FF2B5EF4-FFF2-40B4-BE49-F238E27FC236}">
                <a16:creationId xmlns:a16="http://schemas.microsoft.com/office/drawing/2014/main" id="{6B81227B-903A-0961-7F0C-745FCD4E4CC1}"/>
              </a:ext>
            </a:extLst>
          </p:cNvPr>
          <p:cNvSpPr/>
          <p:nvPr/>
        </p:nvSpPr>
        <p:spPr>
          <a:xfrm>
            <a:off x="11353800" y="710214"/>
            <a:ext cx="684320" cy="18865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161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y be an image of 1 person and text">
            <a:extLst>
              <a:ext uri="{FF2B5EF4-FFF2-40B4-BE49-F238E27FC236}">
                <a16:creationId xmlns:a16="http://schemas.microsoft.com/office/drawing/2014/main" id="{1613497B-F986-5E28-9998-18100033F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5182"/>
          <a:stretch/>
        </p:blipFill>
        <p:spPr bwMode="auto">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4100" name="Picture 4" descr="No photo description available.">
            <a:extLst>
              <a:ext uri="{FF2B5EF4-FFF2-40B4-BE49-F238E27FC236}">
                <a16:creationId xmlns:a16="http://schemas.microsoft.com/office/drawing/2014/main" id="{8C9F856B-274E-1DA1-B018-4B2DADFB3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223" r="15997"/>
          <a:stretch/>
        </p:blipFill>
        <p:spPr bwMode="auto">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4107" name="Freeform: Shape 4106">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9" name="Freeform: Shape 4108">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6D8E10-83FA-057A-1983-404377C46709}"/>
              </a:ext>
            </a:extLst>
          </p:cNvPr>
          <p:cNvSpPr>
            <a:spLocks noGrp="1"/>
          </p:cNvSpPr>
          <p:nvPr>
            <p:ph type="title"/>
          </p:nvPr>
        </p:nvSpPr>
        <p:spPr>
          <a:xfrm>
            <a:off x="448056" y="681038"/>
            <a:ext cx="2804504" cy="1325563"/>
          </a:xfrm>
        </p:spPr>
        <p:txBody>
          <a:bodyPr anchor="ctr">
            <a:normAutofit/>
          </a:bodyPr>
          <a:lstStyle/>
          <a:p>
            <a:r>
              <a:rPr lang="en-US" sz="2800"/>
              <a:t>Introductions</a:t>
            </a:r>
          </a:p>
        </p:txBody>
      </p:sp>
      <p:sp>
        <p:nvSpPr>
          <p:cNvPr id="4111" name="Rectangle 4110">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3" name="Rectangle 411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107D38-6A47-B606-5D30-419D04F0D39B}"/>
              </a:ext>
            </a:extLst>
          </p:cNvPr>
          <p:cNvSpPr>
            <a:spLocks noGrp="1"/>
          </p:cNvSpPr>
          <p:nvPr>
            <p:ph idx="1"/>
          </p:nvPr>
        </p:nvSpPr>
        <p:spPr>
          <a:xfrm>
            <a:off x="448056" y="2258171"/>
            <a:ext cx="3488614" cy="3918792"/>
          </a:xfrm>
        </p:spPr>
        <p:txBody>
          <a:bodyPr>
            <a:normAutofit/>
          </a:bodyPr>
          <a:lstStyle/>
          <a:p>
            <a:r>
              <a:rPr lang="en-US" sz="1800" dirty="0"/>
              <a:t>Emily</a:t>
            </a:r>
          </a:p>
          <a:p>
            <a:pPr lvl="1"/>
            <a:r>
              <a:rPr lang="en-US" sz="1800" dirty="0"/>
              <a:t>Swadge Department Head</a:t>
            </a:r>
          </a:p>
          <a:p>
            <a:pPr lvl="1"/>
            <a:r>
              <a:rPr lang="en-US" sz="1800" dirty="0"/>
              <a:t>Cosplayer</a:t>
            </a:r>
          </a:p>
          <a:p>
            <a:pPr lvl="1"/>
            <a:r>
              <a:rPr lang="en-US" sz="1800" dirty="0"/>
              <a:t>Engineer</a:t>
            </a:r>
          </a:p>
          <a:p>
            <a:pPr lvl="1"/>
            <a:r>
              <a:rPr lang="en-US" sz="1800" dirty="0"/>
              <a:t>www.thelegendofemily.com</a:t>
            </a:r>
          </a:p>
          <a:p>
            <a:r>
              <a:rPr lang="en-US" sz="1800" dirty="0"/>
              <a:t>Helpers</a:t>
            </a:r>
          </a:p>
        </p:txBody>
      </p:sp>
    </p:spTree>
    <p:extLst>
      <p:ext uri="{BB962C8B-B14F-4D97-AF65-F5344CB8AC3E}">
        <p14:creationId xmlns:p14="http://schemas.microsoft.com/office/powerpoint/2010/main" val="1605909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6F65-EF2A-FC81-442B-2237B3BCBD84}"/>
              </a:ext>
            </a:extLst>
          </p:cNvPr>
          <p:cNvSpPr>
            <a:spLocks noGrp="1"/>
          </p:cNvSpPr>
          <p:nvPr>
            <p:ph type="title"/>
          </p:nvPr>
        </p:nvSpPr>
        <p:spPr/>
        <p:txBody>
          <a:bodyPr/>
          <a:lstStyle/>
          <a:p>
            <a:r>
              <a:rPr lang="en-US" dirty="0"/>
              <a:t>Step 2: knob</a:t>
            </a:r>
          </a:p>
        </p:txBody>
      </p:sp>
      <p:sp>
        <p:nvSpPr>
          <p:cNvPr id="3" name="Content Placeholder 2">
            <a:extLst>
              <a:ext uri="{FF2B5EF4-FFF2-40B4-BE49-F238E27FC236}">
                <a16:creationId xmlns:a16="http://schemas.microsoft.com/office/drawing/2014/main" id="{4C2010AC-0213-826A-7872-B79AC025FAF4}"/>
              </a:ext>
            </a:extLst>
          </p:cNvPr>
          <p:cNvSpPr>
            <a:spLocks noGrp="1"/>
          </p:cNvSpPr>
          <p:nvPr>
            <p:ph sz="half" idx="1"/>
          </p:nvPr>
        </p:nvSpPr>
        <p:spPr/>
        <p:txBody>
          <a:bodyPr/>
          <a:lstStyle/>
          <a:p>
            <a:r>
              <a:rPr lang="en-US" dirty="0"/>
              <a:t>Pretty self explanatory. Make it land in the circle drawn for it at RV1</a:t>
            </a:r>
          </a:p>
          <a:p>
            <a:r>
              <a:rPr lang="en-US" dirty="0"/>
              <a:t>Trim the leads when you are done</a:t>
            </a:r>
          </a:p>
        </p:txBody>
      </p:sp>
      <p:pic>
        <p:nvPicPr>
          <p:cNvPr id="10" name="Content Placeholder 9">
            <a:extLst>
              <a:ext uri="{FF2B5EF4-FFF2-40B4-BE49-F238E27FC236}">
                <a16:creationId xmlns:a16="http://schemas.microsoft.com/office/drawing/2014/main" id="{B5512F7C-9902-1E1F-B170-3CDD311C2B1C}"/>
              </a:ext>
            </a:extLst>
          </p:cNvPr>
          <p:cNvPicPr>
            <a:picLocks noGrp="1" noChangeAspect="1"/>
          </p:cNvPicPr>
          <p:nvPr>
            <p:ph sz="half" idx="2"/>
          </p:nvPr>
        </p:nvPicPr>
        <p:blipFill>
          <a:blip r:embed="rId2"/>
          <a:stretch>
            <a:fillRect/>
          </a:stretch>
        </p:blipFill>
        <p:spPr>
          <a:xfrm>
            <a:off x="4102303" y="4001294"/>
            <a:ext cx="2828925" cy="2705100"/>
          </a:xfrm>
        </p:spPr>
      </p:pic>
      <p:pic>
        <p:nvPicPr>
          <p:cNvPr id="11" name="Content Placeholder 5">
            <a:extLst>
              <a:ext uri="{FF2B5EF4-FFF2-40B4-BE49-F238E27FC236}">
                <a16:creationId xmlns:a16="http://schemas.microsoft.com/office/drawing/2014/main" id="{57FE11E7-527F-845C-2326-E3F7E270A905}"/>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12" name="Rectangle 11">
            <a:extLst>
              <a:ext uri="{FF2B5EF4-FFF2-40B4-BE49-F238E27FC236}">
                <a16:creationId xmlns:a16="http://schemas.microsoft.com/office/drawing/2014/main" id="{07BD7DA0-FB93-CBA3-0D2A-F3C60DB8B683}"/>
              </a:ext>
            </a:extLst>
          </p:cNvPr>
          <p:cNvSpPr/>
          <p:nvPr/>
        </p:nvSpPr>
        <p:spPr>
          <a:xfrm>
            <a:off x="9413166" y="739738"/>
            <a:ext cx="684320" cy="13255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2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9846-EA3E-E582-A27D-5DA2F3D2FC43}"/>
              </a:ext>
            </a:extLst>
          </p:cNvPr>
          <p:cNvSpPr>
            <a:spLocks noGrp="1"/>
          </p:cNvSpPr>
          <p:nvPr>
            <p:ph type="title"/>
          </p:nvPr>
        </p:nvSpPr>
        <p:spPr/>
        <p:txBody>
          <a:bodyPr/>
          <a:lstStyle/>
          <a:p>
            <a:r>
              <a:rPr lang="en-US" dirty="0"/>
              <a:t>Step 3: The capacitor</a:t>
            </a:r>
          </a:p>
        </p:txBody>
      </p:sp>
      <p:sp>
        <p:nvSpPr>
          <p:cNvPr id="3" name="Content Placeholder 2">
            <a:extLst>
              <a:ext uri="{FF2B5EF4-FFF2-40B4-BE49-F238E27FC236}">
                <a16:creationId xmlns:a16="http://schemas.microsoft.com/office/drawing/2014/main" id="{FE28BD99-9380-2B48-8302-FA1C31468E06}"/>
              </a:ext>
            </a:extLst>
          </p:cNvPr>
          <p:cNvSpPr>
            <a:spLocks noGrp="1"/>
          </p:cNvSpPr>
          <p:nvPr>
            <p:ph sz="half" idx="1"/>
          </p:nvPr>
        </p:nvSpPr>
        <p:spPr/>
        <p:txBody>
          <a:bodyPr/>
          <a:lstStyle/>
          <a:p>
            <a:r>
              <a:rPr lang="en-US" dirty="0"/>
              <a:t>The capacitor is </a:t>
            </a:r>
            <a:r>
              <a:rPr lang="en-US" b="1" dirty="0"/>
              <a:t>Polarized</a:t>
            </a:r>
          </a:p>
          <a:p>
            <a:r>
              <a:rPr lang="en-US" dirty="0"/>
              <a:t>This means the way it gets installed matters!</a:t>
            </a:r>
          </a:p>
          <a:p>
            <a:r>
              <a:rPr lang="en-US" dirty="0"/>
              <a:t>Look for the white marking on the body and align it with the white marking on the PCB</a:t>
            </a:r>
          </a:p>
          <a:p>
            <a:r>
              <a:rPr lang="en-US" dirty="0"/>
              <a:t>Again, trim the leads when you are done!</a:t>
            </a:r>
          </a:p>
        </p:txBody>
      </p:sp>
      <p:pic>
        <p:nvPicPr>
          <p:cNvPr id="7" name="Content Placeholder 5">
            <a:extLst>
              <a:ext uri="{FF2B5EF4-FFF2-40B4-BE49-F238E27FC236}">
                <a16:creationId xmlns:a16="http://schemas.microsoft.com/office/drawing/2014/main" id="{D185C496-0350-6A66-601D-0F50407E7114}"/>
              </a:ext>
            </a:extLst>
          </p:cNvPr>
          <p:cNvPicPr>
            <a:picLocks noChangeAspect="1"/>
          </p:cNvPicPr>
          <p:nvPr/>
        </p:nvPicPr>
        <p:blipFill>
          <a:blip r:embed="rId2"/>
          <a:stretch>
            <a:fillRect/>
          </a:stretch>
        </p:blipFill>
        <p:spPr>
          <a:xfrm rot="16200000">
            <a:off x="7990500" y="-159455"/>
            <a:ext cx="4032428" cy="4351338"/>
          </a:xfrm>
          <a:prstGeom prst="rect">
            <a:avLst/>
          </a:prstGeom>
        </p:spPr>
      </p:pic>
      <p:sp>
        <p:nvSpPr>
          <p:cNvPr id="8" name="Rectangle 7">
            <a:extLst>
              <a:ext uri="{FF2B5EF4-FFF2-40B4-BE49-F238E27FC236}">
                <a16:creationId xmlns:a16="http://schemas.microsoft.com/office/drawing/2014/main" id="{45317118-A272-809B-B50F-DF152532CBE5}"/>
              </a:ext>
            </a:extLst>
          </p:cNvPr>
          <p:cNvSpPr/>
          <p:nvPr/>
        </p:nvSpPr>
        <p:spPr>
          <a:xfrm>
            <a:off x="11017188" y="949910"/>
            <a:ext cx="336612" cy="11688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540C7CD-D28A-BB5C-CCA2-499301466E1F}"/>
              </a:ext>
            </a:extLst>
          </p:cNvPr>
          <p:cNvPicPr>
            <a:picLocks noGrp="1" noChangeAspect="1"/>
          </p:cNvPicPr>
          <p:nvPr>
            <p:ph sz="half" idx="2"/>
          </p:nvPr>
        </p:nvPicPr>
        <p:blipFill>
          <a:blip r:embed="rId3"/>
          <a:stretch>
            <a:fillRect/>
          </a:stretch>
        </p:blipFill>
        <p:spPr>
          <a:xfrm>
            <a:off x="6449904" y="2968202"/>
            <a:ext cx="4324350" cy="3362325"/>
          </a:xfrm>
        </p:spPr>
      </p:pic>
    </p:spTree>
    <p:extLst>
      <p:ext uri="{BB962C8B-B14F-4D97-AF65-F5344CB8AC3E}">
        <p14:creationId xmlns:p14="http://schemas.microsoft.com/office/powerpoint/2010/main" val="4054900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152E-2288-9CFF-C85D-8F3216882703}"/>
              </a:ext>
            </a:extLst>
          </p:cNvPr>
          <p:cNvSpPr>
            <a:spLocks noGrp="1"/>
          </p:cNvSpPr>
          <p:nvPr>
            <p:ph type="title"/>
          </p:nvPr>
        </p:nvSpPr>
        <p:spPr>
          <a:xfrm>
            <a:off x="838200" y="365125"/>
            <a:ext cx="6885373" cy="1325563"/>
          </a:xfrm>
        </p:spPr>
        <p:txBody>
          <a:bodyPr/>
          <a:lstStyle/>
          <a:p>
            <a:r>
              <a:rPr lang="en-US" dirty="0"/>
              <a:t>Step 4: The surface mount timer</a:t>
            </a:r>
          </a:p>
        </p:txBody>
      </p:sp>
      <p:sp>
        <p:nvSpPr>
          <p:cNvPr id="3" name="Content Placeholder 2">
            <a:extLst>
              <a:ext uri="{FF2B5EF4-FFF2-40B4-BE49-F238E27FC236}">
                <a16:creationId xmlns:a16="http://schemas.microsoft.com/office/drawing/2014/main" id="{9FC587FB-9429-73DD-8376-E534AF8697AD}"/>
              </a:ext>
            </a:extLst>
          </p:cNvPr>
          <p:cNvSpPr>
            <a:spLocks noGrp="1"/>
          </p:cNvSpPr>
          <p:nvPr>
            <p:ph sz="half" idx="1"/>
          </p:nvPr>
        </p:nvSpPr>
        <p:spPr>
          <a:xfrm>
            <a:off x="838200" y="1825625"/>
            <a:ext cx="3272161" cy="4351338"/>
          </a:xfrm>
        </p:spPr>
        <p:txBody>
          <a:bodyPr/>
          <a:lstStyle/>
          <a:p>
            <a:r>
              <a:rPr lang="en-US" dirty="0"/>
              <a:t>The timer has a small mark noting its orientation</a:t>
            </a:r>
          </a:p>
          <a:p>
            <a:r>
              <a:rPr lang="en-US" dirty="0"/>
              <a:t>Look at the piece and inspect it</a:t>
            </a:r>
          </a:p>
          <a:p>
            <a:r>
              <a:rPr lang="en-US" dirty="0"/>
              <a:t>See the dot?</a:t>
            </a:r>
          </a:p>
        </p:txBody>
      </p:sp>
      <p:pic>
        <p:nvPicPr>
          <p:cNvPr id="6" name="Content Placeholder 5">
            <a:extLst>
              <a:ext uri="{FF2B5EF4-FFF2-40B4-BE49-F238E27FC236}">
                <a16:creationId xmlns:a16="http://schemas.microsoft.com/office/drawing/2014/main" id="{7AEE4D0A-BCD4-7E34-09C5-7F9B7088E456}"/>
              </a:ext>
            </a:extLst>
          </p:cNvPr>
          <p:cNvPicPr>
            <a:picLocks noGrp="1" noChangeAspect="1"/>
          </p:cNvPicPr>
          <p:nvPr>
            <p:ph sz="half" idx="2"/>
          </p:nvPr>
        </p:nvPicPr>
        <p:blipFill>
          <a:blip r:embed="rId2"/>
          <a:stretch>
            <a:fillRect/>
          </a:stretch>
        </p:blipFill>
        <p:spPr>
          <a:xfrm>
            <a:off x="4287280" y="2221884"/>
            <a:ext cx="4436380" cy="4351338"/>
          </a:xfrm>
        </p:spPr>
      </p:pic>
      <p:cxnSp>
        <p:nvCxnSpPr>
          <p:cNvPr id="8" name="Straight Arrow Connector 7">
            <a:extLst>
              <a:ext uri="{FF2B5EF4-FFF2-40B4-BE49-F238E27FC236}">
                <a16:creationId xmlns:a16="http://schemas.microsoft.com/office/drawing/2014/main" id="{429AF63F-9C41-821A-B783-BA1131BAF35A}"/>
              </a:ext>
            </a:extLst>
          </p:cNvPr>
          <p:cNvCxnSpPr>
            <a:cxnSpLocks/>
          </p:cNvCxnSpPr>
          <p:nvPr/>
        </p:nvCxnSpPr>
        <p:spPr>
          <a:xfrm flipV="1">
            <a:off x="3233309" y="3506680"/>
            <a:ext cx="3016571" cy="204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5">
            <a:extLst>
              <a:ext uri="{FF2B5EF4-FFF2-40B4-BE49-F238E27FC236}">
                <a16:creationId xmlns:a16="http://schemas.microsoft.com/office/drawing/2014/main" id="{1A94A05F-44BF-3DB4-287A-EE3480F635ED}"/>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10" name="Rectangle 9">
            <a:extLst>
              <a:ext uri="{FF2B5EF4-FFF2-40B4-BE49-F238E27FC236}">
                <a16:creationId xmlns:a16="http://schemas.microsoft.com/office/drawing/2014/main" id="{EC512F9B-C755-5A32-F6B7-3797412D6F50}"/>
              </a:ext>
            </a:extLst>
          </p:cNvPr>
          <p:cNvSpPr/>
          <p:nvPr/>
        </p:nvSpPr>
        <p:spPr>
          <a:xfrm>
            <a:off x="8663866" y="2122123"/>
            <a:ext cx="684320" cy="4293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392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F56C-92E4-986C-7834-F1BE41C73AE8}"/>
              </a:ext>
            </a:extLst>
          </p:cNvPr>
          <p:cNvSpPr>
            <a:spLocks noGrp="1"/>
          </p:cNvSpPr>
          <p:nvPr>
            <p:ph type="title"/>
          </p:nvPr>
        </p:nvSpPr>
        <p:spPr/>
        <p:txBody>
          <a:bodyPr/>
          <a:lstStyle/>
          <a:p>
            <a:r>
              <a:rPr lang="en-US" dirty="0"/>
              <a:t>Step 4: Timer continued</a:t>
            </a:r>
          </a:p>
        </p:txBody>
      </p:sp>
      <p:sp>
        <p:nvSpPr>
          <p:cNvPr id="3" name="Content Placeholder 2">
            <a:extLst>
              <a:ext uri="{FF2B5EF4-FFF2-40B4-BE49-F238E27FC236}">
                <a16:creationId xmlns:a16="http://schemas.microsoft.com/office/drawing/2014/main" id="{A3FA4C18-464F-E8F0-C7FF-03EB4CC8F807}"/>
              </a:ext>
            </a:extLst>
          </p:cNvPr>
          <p:cNvSpPr>
            <a:spLocks noGrp="1"/>
          </p:cNvSpPr>
          <p:nvPr>
            <p:ph sz="half" idx="1"/>
          </p:nvPr>
        </p:nvSpPr>
        <p:spPr/>
        <p:txBody>
          <a:bodyPr/>
          <a:lstStyle/>
          <a:p>
            <a:r>
              <a:rPr lang="en-US" dirty="0"/>
              <a:t>Make sure you place the timer in the correct orientation! See the image on the right</a:t>
            </a:r>
          </a:p>
          <a:p>
            <a:r>
              <a:rPr lang="en-US" dirty="0"/>
              <a:t>Use tweezers or flux to help hold it in place – ask for tools if you need them</a:t>
            </a:r>
          </a:p>
          <a:p>
            <a:r>
              <a:rPr lang="en-US" dirty="0"/>
              <a:t>Solder one of the corners first, and then another</a:t>
            </a:r>
          </a:p>
          <a:p>
            <a:r>
              <a:rPr lang="en-US" dirty="0"/>
              <a:t>Make sure you solder each connection</a:t>
            </a:r>
          </a:p>
        </p:txBody>
      </p:sp>
      <p:pic>
        <p:nvPicPr>
          <p:cNvPr id="6" name="Content Placeholder 5">
            <a:extLst>
              <a:ext uri="{FF2B5EF4-FFF2-40B4-BE49-F238E27FC236}">
                <a16:creationId xmlns:a16="http://schemas.microsoft.com/office/drawing/2014/main" id="{A4027479-06D6-65C2-C0C8-709650A0D11C}"/>
              </a:ext>
            </a:extLst>
          </p:cNvPr>
          <p:cNvPicPr>
            <a:picLocks noGrp="1" noChangeAspect="1"/>
          </p:cNvPicPr>
          <p:nvPr>
            <p:ph sz="half" idx="2"/>
          </p:nvPr>
        </p:nvPicPr>
        <p:blipFill>
          <a:blip r:embed="rId2"/>
          <a:stretch>
            <a:fillRect/>
          </a:stretch>
        </p:blipFill>
        <p:spPr>
          <a:xfrm>
            <a:off x="7064373" y="195608"/>
            <a:ext cx="4828489" cy="4351338"/>
          </a:xfrm>
        </p:spPr>
      </p:pic>
      <p:pic>
        <p:nvPicPr>
          <p:cNvPr id="8" name="Picture 7">
            <a:extLst>
              <a:ext uri="{FF2B5EF4-FFF2-40B4-BE49-F238E27FC236}">
                <a16:creationId xmlns:a16="http://schemas.microsoft.com/office/drawing/2014/main" id="{0ED9D099-F3B1-4EE2-0207-A40971D7E639}"/>
              </a:ext>
            </a:extLst>
          </p:cNvPr>
          <p:cNvPicPr>
            <a:picLocks noChangeAspect="1"/>
          </p:cNvPicPr>
          <p:nvPr/>
        </p:nvPicPr>
        <p:blipFill>
          <a:blip r:embed="rId3"/>
          <a:stretch>
            <a:fillRect/>
          </a:stretch>
        </p:blipFill>
        <p:spPr>
          <a:xfrm>
            <a:off x="6410739" y="3246368"/>
            <a:ext cx="4419600" cy="3486150"/>
          </a:xfrm>
          <a:prstGeom prst="rect">
            <a:avLst/>
          </a:prstGeom>
        </p:spPr>
      </p:pic>
    </p:spTree>
    <p:extLst>
      <p:ext uri="{BB962C8B-B14F-4D97-AF65-F5344CB8AC3E}">
        <p14:creationId xmlns:p14="http://schemas.microsoft.com/office/powerpoint/2010/main" val="8557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AE04-F145-3779-18B7-2299233534EF}"/>
              </a:ext>
            </a:extLst>
          </p:cNvPr>
          <p:cNvSpPr>
            <a:spLocks noGrp="1"/>
          </p:cNvSpPr>
          <p:nvPr>
            <p:ph type="title"/>
          </p:nvPr>
        </p:nvSpPr>
        <p:spPr/>
        <p:txBody>
          <a:bodyPr/>
          <a:lstStyle/>
          <a:p>
            <a:r>
              <a:rPr lang="en-US" dirty="0"/>
              <a:t>Oh no, I bridged two pins!</a:t>
            </a:r>
          </a:p>
        </p:txBody>
      </p:sp>
      <p:sp>
        <p:nvSpPr>
          <p:cNvPr id="3" name="Content Placeholder 2">
            <a:extLst>
              <a:ext uri="{FF2B5EF4-FFF2-40B4-BE49-F238E27FC236}">
                <a16:creationId xmlns:a16="http://schemas.microsoft.com/office/drawing/2014/main" id="{18BB9B91-16FE-3AA2-877A-FA46AF29A033}"/>
              </a:ext>
            </a:extLst>
          </p:cNvPr>
          <p:cNvSpPr>
            <a:spLocks noGrp="1"/>
          </p:cNvSpPr>
          <p:nvPr>
            <p:ph sz="half" idx="1"/>
          </p:nvPr>
        </p:nvSpPr>
        <p:spPr/>
        <p:txBody>
          <a:bodyPr/>
          <a:lstStyle/>
          <a:p>
            <a:r>
              <a:rPr lang="en-US" dirty="0"/>
              <a:t>This is okay</a:t>
            </a:r>
          </a:p>
          <a:p>
            <a:r>
              <a:rPr lang="en-US" dirty="0"/>
              <a:t>Ask for the solder sucker</a:t>
            </a:r>
          </a:p>
          <a:p>
            <a:r>
              <a:rPr lang="en-US" dirty="0"/>
              <a:t>Plunge the sucker down</a:t>
            </a:r>
          </a:p>
          <a:p>
            <a:r>
              <a:rPr lang="en-US" dirty="0"/>
              <a:t>Heat the joint with the iron, do not remove</a:t>
            </a:r>
          </a:p>
          <a:p>
            <a:r>
              <a:rPr lang="en-US" dirty="0"/>
              <a:t>Place the sucker and press the button to suck the liquid solder up</a:t>
            </a:r>
          </a:p>
        </p:txBody>
      </p:sp>
      <p:pic>
        <p:nvPicPr>
          <p:cNvPr id="6" name="Content Placeholder 5">
            <a:extLst>
              <a:ext uri="{FF2B5EF4-FFF2-40B4-BE49-F238E27FC236}">
                <a16:creationId xmlns:a16="http://schemas.microsoft.com/office/drawing/2014/main" id="{F891E55F-39E4-EC1B-1390-7B5AD870AF75}"/>
              </a:ext>
            </a:extLst>
          </p:cNvPr>
          <p:cNvPicPr>
            <a:picLocks noGrp="1" noChangeAspect="1"/>
          </p:cNvPicPr>
          <p:nvPr>
            <p:ph sz="half" idx="2"/>
          </p:nvPr>
        </p:nvPicPr>
        <p:blipFill>
          <a:blip r:embed="rId2"/>
          <a:stretch>
            <a:fillRect/>
          </a:stretch>
        </p:blipFill>
        <p:spPr>
          <a:xfrm>
            <a:off x="6566451" y="1825625"/>
            <a:ext cx="4393097" cy="4351338"/>
          </a:xfrm>
        </p:spPr>
      </p:pic>
    </p:spTree>
    <p:extLst>
      <p:ext uri="{BB962C8B-B14F-4D97-AF65-F5344CB8AC3E}">
        <p14:creationId xmlns:p14="http://schemas.microsoft.com/office/powerpoint/2010/main" val="3397066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73FD-42F9-4CA3-A931-C9E3C2847816}"/>
              </a:ext>
            </a:extLst>
          </p:cNvPr>
          <p:cNvSpPr>
            <a:spLocks noGrp="1"/>
          </p:cNvSpPr>
          <p:nvPr>
            <p:ph type="title"/>
          </p:nvPr>
        </p:nvSpPr>
        <p:spPr/>
        <p:txBody>
          <a:bodyPr/>
          <a:lstStyle/>
          <a:p>
            <a:r>
              <a:rPr lang="en-US" dirty="0"/>
              <a:t>Inspect the pins after before moving on</a:t>
            </a:r>
          </a:p>
        </p:txBody>
      </p:sp>
      <p:sp>
        <p:nvSpPr>
          <p:cNvPr id="3" name="Content Placeholder 2">
            <a:extLst>
              <a:ext uri="{FF2B5EF4-FFF2-40B4-BE49-F238E27FC236}">
                <a16:creationId xmlns:a16="http://schemas.microsoft.com/office/drawing/2014/main" id="{15EC16B3-27CA-240C-3899-FA7DA09D5D8A}"/>
              </a:ext>
            </a:extLst>
          </p:cNvPr>
          <p:cNvSpPr>
            <a:spLocks noGrp="1"/>
          </p:cNvSpPr>
          <p:nvPr>
            <p:ph sz="half" idx="1"/>
          </p:nvPr>
        </p:nvSpPr>
        <p:spPr/>
        <p:txBody>
          <a:bodyPr/>
          <a:lstStyle/>
          <a:p>
            <a:r>
              <a:rPr lang="en-US" dirty="0"/>
              <a:t>Looks good!</a:t>
            </a:r>
          </a:p>
        </p:txBody>
      </p:sp>
      <p:pic>
        <p:nvPicPr>
          <p:cNvPr id="6" name="Content Placeholder 5">
            <a:extLst>
              <a:ext uri="{FF2B5EF4-FFF2-40B4-BE49-F238E27FC236}">
                <a16:creationId xmlns:a16="http://schemas.microsoft.com/office/drawing/2014/main" id="{1739C45F-6588-5AB3-FA50-0A94DFE1027C}"/>
              </a:ext>
            </a:extLst>
          </p:cNvPr>
          <p:cNvPicPr>
            <a:picLocks noGrp="1" noChangeAspect="1"/>
          </p:cNvPicPr>
          <p:nvPr>
            <p:ph sz="half" idx="2"/>
          </p:nvPr>
        </p:nvPicPr>
        <p:blipFill>
          <a:blip r:embed="rId2"/>
          <a:stretch>
            <a:fillRect/>
          </a:stretch>
        </p:blipFill>
        <p:spPr>
          <a:xfrm>
            <a:off x="6556313" y="1825625"/>
            <a:ext cx="4413373" cy="4351338"/>
          </a:xfrm>
        </p:spPr>
      </p:pic>
    </p:spTree>
    <p:extLst>
      <p:ext uri="{BB962C8B-B14F-4D97-AF65-F5344CB8AC3E}">
        <p14:creationId xmlns:p14="http://schemas.microsoft.com/office/powerpoint/2010/main" val="506912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038B-2D5B-EFD6-034B-50A98C316C7E}"/>
              </a:ext>
            </a:extLst>
          </p:cNvPr>
          <p:cNvSpPr>
            <a:spLocks noGrp="1"/>
          </p:cNvSpPr>
          <p:nvPr>
            <p:ph type="title"/>
          </p:nvPr>
        </p:nvSpPr>
        <p:spPr/>
        <p:txBody>
          <a:bodyPr/>
          <a:lstStyle/>
          <a:p>
            <a:r>
              <a:rPr lang="en-US" dirty="0"/>
              <a:t>Step 5: Power switch</a:t>
            </a:r>
          </a:p>
        </p:txBody>
      </p:sp>
      <p:sp>
        <p:nvSpPr>
          <p:cNvPr id="3" name="Content Placeholder 2">
            <a:extLst>
              <a:ext uri="{FF2B5EF4-FFF2-40B4-BE49-F238E27FC236}">
                <a16:creationId xmlns:a16="http://schemas.microsoft.com/office/drawing/2014/main" id="{50A43A17-4F05-1C80-986F-5C3A23809038}"/>
              </a:ext>
            </a:extLst>
          </p:cNvPr>
          <p:cNvSpPr>
            <a:spLocks noGrp="1"/>
          </p:cNvSpPr>
          <p:nvPr>
            <p:ph sz="half" idx="1"/>
          </p:nvPr>
        </p:nvSpPr>
        <p:spPr>
          <a:xfrm>
            <a:off x="838199" y="1825625"/>
            <a:ext cx="6121893" cy="4351338"/>
          </a:xfrm>
        </p:spPr>
        <p:txBody>
          <a:bodyPr/>
          <a:lstStyle/>
          <a:p>
            <a:r>
              <a:rPr lang="en-US" dirty="0"/>
              <a:t>Back to thru-hole (yay, you lived!)</a:t>
            </a:r>
          </a:p>
          <a:p>
            <a:r>
              <a:rPr lang="en-US" dirty="0"/>
              <a:t>Place on the front side of the board, and then flip it over and rest it on your mat to solder the back</a:t>
            </a:r>
          </a:p>
          <a:p>
            <a:r>
              <a:rPr lang="en-US" dirty="0"/>
              <a:t>Connect one of the small MIDDLE pins first, and then the ends</a:t>
            </a:r>
          </a:p>
        </p:txBody>
      </p:sp>
      <p:pic>
        <p:nvPicPr>
          <p:cNvPr id="7" name="Content Placeholder 5">
            <a:extLst>
              <a:ext uri="{FF2B5EF4-FFF2-40B4-BE49-F238E27FC236}">
                <a16:creationId xmlns:a16="http://schemas.microsoft.com/office/drawing/2014/main" id="{9665B99D-B9D1-F917-1058-0E83F9FA2AE3}"/>
              </a:ext>
            </a:extLst>
          </p:cNvPr>
          <p:cNvPicPr>
            <a:picLocks noChangeAspect="1"/>
          </p:cNvPicPr>
          <p:nvPr/>
        </p:nvPicPr>
        <p:blipFill>
          <a:blip r:embed="rId2"/>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2714DD48-5EEF-377C-243A-ECCA4AD059C7}"/>
              </a:ext>
            </a:extLst>
          </p:cNvPr>
          <p:cNvSpPr/>
          <p:nvPr/>
        </p:nvSpPr>
        <p:spPr>
          <a:xfrm>
            <a:off x="7944774" y="1296139"/>
            <a:ext cx="684320" cy="4932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E555E9A2-6004-4114-72EC-45943391EAF0}"/>
              </a:ext>
            </a:extLst>
          </p:cNvPr>
          <p:cNvPicPr>
            <a:picLocks noGrp="1" noChangeAspect="1"/>
          </p:cNvPicPr>
          <p:nvPr>
            <p:ph sz="half" idx="2"/>
          </p:nvPr>
        </p:nvPicPr>
        <p:blipFill>
          <a:blip r:embed="rId3"/>
          <a:stretch>
            <a:fillRect/>
          </a:stretch>
        </p:blipFill>
        <p:spPr>
          <a:xfrm>
            <a:off x="7037679" y="2920068"/>
            <a:ext cx="2800350" cy="2819400"/>
          </a:xfrm>
        </p:spPr>
      </p:pic>
    </p:spTree>
    <p:extLst>
      <p:ext uri="{BB962C8B-B14F-4D97-AF65-F5344CB8AC3E}">
        <p14:creationId xmlns:p14="http://schemas.microsoft.com/office/powerpoint/2010/main" val="2771345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E059-0497-333E-D735-30D10A4173D8}"/>
              </a:ext>
            </a:extLst>
          </p:cNvPr>
          <p:cNvSpPr>
            <a:spLocks noGrp="1"/>
          </p:cNvSpPr>
          <p:nvPr>
            <p:ph type="title"/>
          </p:nvPr>
        </p:nvSpPr>
        <p:spPr/>
        <p:txBody>
          <a:bodyPr/>
          <a:lstStyle/>
          <a:p>
            <a:r>
              <a:rPr lang="en-US" dirty="0"/>
              <a:t>Step 6: LEDs</a:t>
            </a:r>
          </a:p>
        </p:txBody>
      </p:sp>
      <p:sp>
        <p:nvSpPr>
          <p:cNvPr id="3" name="Content Placeholder 2">
            <a:extLst>
              <a:ext uri="{FF2B5EF4-FFF2-40B4-BE49-F238E27FC236}">
                <a16:creationId xmlns:a16="http://schemas.microsoft.com/office/drawing/2014/main" id="{472E5D8E-FF36-03DE-8BC7-DA8F065D1CD6}"/>
              </a:ext>
            </a:extLst>
          </p:cNvPr>
          <p:cNvSpPr>
            <a:spLocks noGrp="1"/>
          </p:cNvSpPr>
          <p:nvPr>
            <p:ph sz="half" idx="1"/>
          </p:nvPr>
        </p:nvSpPr>
        <p:spPr>
          <a:xfrm>
            <a:off x="838200" y="1825625"/>
            <a:ext cx="5979850" cy="4351338"/>
          </a:xfrm>
        </p:spPr>
        <p:txBody>
          <a:bodyPr>
            <a:normAutofit fontScale="92500" lnSpcReduction="10000"/>
          </a:bodyPr>
          <a:lstStyle/>
          <a:p>
            <a:r>
              <a:rPr lang="en-US" dirty="0"/>
              <a:t>Pick your two favorite colors</a:t>
            </a:r>
          </a:p>
          <a:p>
            <a:r>
              <a:rPr lang="en-US" dirty="0"/>
              <a:t>The LEDs have a polarity just like the capacitors</a:t>
            </a:r>
          </a:p>
          <a:p>
            <a:r>
              <a:rPr lang="en-US" dirty="0"/>
              <a:t>Inspect the board; you’ll see a flat side of the circle for the LEDs D1 and D2</a:t>
            </a:r>
          </a:p>
          <a:p>
            <a:r>
              <a:rPr lang="en-US" dirty="0"/>
              <a:t>Inspect the LED, you’ll see the same flat</a:t>
            </a:r>
          </a:p>
          <a:p>
            <a:r>
              <a:rPr lang="en-US" dirty="0"/>
              <a:t>Note that the flats are facing opposite sides</a:t>
            </a:r>
          </a:p>
          <a:p>
            <a:r>
              <a:rPr lang="en-US" dirty="0"/>
              <a:t>Align the flats and solder</a:t>
            </a:r>
          </a:p>
          <a:p>
            <a:r>
              <a:rPr lang="en-US" dirty="0"/>
              <a:t>Trim your leads after!</a:t>
            </a:r>
          </a:p>
        </p:txBody>
      </p:sp>
      <p:pic>
        <p:nvPicPr>
          <p:cNvPr id="6" name="Content Placeholder 5">
            <a:extLst>
              <a:ext uri="{FF2B5EF4-FFF2-40B4-BE49-F238E27FC236}">
                <a16:creationId xmlns:a16="http://schemas.microsoft.com/office/drawing/2014/main" id="{10B20771-0944-6405-6C7C-F4385932E64A}"/>
              </a:ext>
            </a:extLst>
          </p:cNvPr>
          <p:cNvPicPr>
            <a:picLocks noGrp="1" noChangeAspect="1"/>
          </p:cNvPicPr>
          <p:nvPr>
            <p:ph sz="half" idx="2"/>
          </p:nvPr>
        </p:nvPicPr>
        <p:blipFill>
          <a:blip r:embed="rId2"/>
          <a:stretch>
            <a:fillRect/>
          </a:stretch>
        </p:blipFill>
        <p:spPr>
          <a:xfrm>
            <a:off x="8523404" y="3577701"/>
            <a:ext cx="3668596" cy="4351338"/>
          </a:xfrm>
        </p:spPr>
      </p:pic>
      <p:pic>
        <p:nvPicPr>
          <p:cNvPr id="13" name="Content Placeholder 5">
            <a:extLst>
              <a:ext uri="{FF2B5EF4-FFF2-40B4-BE49-F238E27FC236}">
                <a16:creationId xmlns:a16="http://schemas.microsoft.com/office/drawing/2014/main" id="{96BCC113-60F8-ED30-1A0E-0D2CA5C421CE}"/>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14" name="Rectangle 13">
            <a:extLst>
              <a:ext uri="{FF2B5EF4-FFF2-40B4-BE49-F238E27FC236}">
                <a16:creationId xmlns:a16="http://schemas.microsoft.com/office/drawing/2014/main" id="{E48D749C-B4D5-49E3-E71D-922DBBEC9756}"/>
              </a:ext>
            </a:extLst>
          </p:cNvPr>
          <p:cNvSpPr/>
          <p:nvPr/>
        </p:nvSpPr>
        <p:spPr>
          <a:xfrm>
            <a:off x="10015542" y="816746"/>
            <a:ext cx="941790" cy="12337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6621C8-BE5E-7BC3-E63F-F7F8ABC22EA4}"/>
              </a:ext>
            </a:extLst>
          </p:cNvPr>
          <p:cNvPicPr>
            <a:picLocks noChangeAspect="1"/>
          </p:cNvPicPr>
          <p:nvPr/>
        </p:nvPicPr>
        <p:blipFill>
          <a:blip r:embed="rId4"/>
          <a:stretch>
            <a:fillRect/>
          </a:stretch>
        </p:blipFill>
        <p:spPr>
          <a:xfrm>
            <a:off x="7073666" y="1825625"/>
            <a:ext cx="2407686" cy="2643301"/>
          </a:xfrm>
          <a:prstGeom prst="rect">
            <a:avLst/>
          </a:prstGeom>
        </p:spPr>
      </p:pic>
      <p:cxnSp>
        <p:nvCxnSpPr>
          <p:cNvPr id="8" name="Straight Arrow Connector 7">
            <a:extLst>
              <a:ext uri="{FF2B5EF4-FFF2-40B4-BE49-F238E27FC236}">
                <a16:creationId xmlns:a16="http://schemas.microsoft.com/office/drawing/2014/main" id="{F540BD26-E19D-57A5-E5CE-C7B881D9F3A1}"/>
              </a:ext>
            </a:extLst>
          </p:cNvPr>
          <p:cNvCxnSpPr>
            <a:cxnSpLocks/>
          </p:cNvCxnSpPr>
          <p:nvPr/>
        </p:nvCxnSpPr>
        <p:spPr>
          <a:xfrm flipV="1">
            <a:off x="5637320" y="3147275"/>
            <a:ext cx="2205337" cy="430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7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A905-CA2A-9BB4-14B2-B4013D1E64CB}"/>
              </a:ext>
            </a:extLst>
          </p:cNvPr>
          <p:cNvSpPr>
            <a:spLocks noGrp="1"/>
          </p:cNvSpPr>
          <p:nvPr>
            <p:ph type="title"/>
          </p:nvPr>
        </p:nvSpPr>
        <p:spPr/>
        <p:txBody>
          <a:bodyPr/>
          <a:lstStyle/>
          <a:p>
            <a:r>
              <a:rPr lang="en-US" dirty="0"/>
              <a:t>Oh no, I put my LED in the wrong way!</a:t>
            </a:r>
          </a:p>
        </p:txBody>
      </p:sp>
      <p:sp>
        <p:nvSpPr>
          <p:cNvPr id="3" name="Content Placeholder 2">
            <a:extLst>
              <a:ext uri="{FF2B5EF4-FFF2-40B4-BE49-F238E27FC236}">
                <a16:creationId xmlns:a16="http://schemas.microsoft.com/office/drawing/2014/main" id="{BF6A8336-196C-1D5E-200B-6C5A3E6B33CF}"/>
              </a:ext>
            </a:extLst>
          </p:cNvPr>
          <p:cNvSpPr>
            <a:spLocks noGrp="1"/>
          </p:cNvSpPr>
          <p:nvPr>
            <p:ph idx="1"/>
          </p:nvPr>
        </p:nvSpPr>
        <p:spPr/>
        <p:txBody>
          <a:bodyPr/>
          <a:lstStyle/>
          <a:p>
            <a:r>
              <a:rPr lang="en-US" dirty="0"/>
              <a:t>Trim the leads down as low as possible, and use the solder sucker</a:t>
            </a:r>
          </a:p>
          <a:p>
            <a:r>
              <a:rPr lang="en-US" dirty="0"/>
              <a:t>Heat the joint with the iron, do not remove</a:t>
            </a:r>
          </a:p>
          <a:p>
            <a:r>
              <a:rPr lang="en-US" dirty="0"/>
              <a:t>Use sucker</a:t>
            </a:r>
          </a:p>
          <a:p>
            <a:r>
              <a:rPr lang="en-US" dirty="0"/>
              <a:t>Pull away</a:t>
            </a:r>
          </a:p>
          <a:p>
            <a:r>
              <a:rPr lang="en-US" dirty="0"/>
              <a:t>Get a new LED</a:t>
            </a:r>
          </a:p>
        </p:txBody>
      </p:sp>
    </p:spTree>
    <p:extLst>
      <p:ext uri="{BB962C8B-B14F-4D97-AF65-F5344CB8AC3E}">
        <p14:creationId xmlns:p14="http://schemas.microsoft.com/office/powerpoint/2010/main" val="1492238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C9102ECA-0473-CE06-F82C-5301AB8357F6}"/>
              </a:ext>
            </a:extLst>
          </p:cNvPr>
          <p:cNvPicPr>
            <a:picLocks noChangeAspect="1"/>
          </p:cNvPicPr>
          <p:nvPr/>
        </p:nvPicPr>
        <p:blipFill>
          <a:blip r:embed="rId2"/>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DF4FB5E7-5B27-57E0-C3EC-2C93A5A2D3ED}"/>
              </a:ext>
            </a:extLst>
          </p:cNvPr>
          <p:cNvSpPr/>
          <p:nvPr/>
        </p:nvSpPr>
        <p:spPr>
          <a:xfrm>
            <a:off x="8271031" y="115781"/>
            <a:ext cx="3349839" cy="6210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5421C-DF85-A2F0-DD0C-5134BF867DDD}"/>
              </a:ext>
            </a:extLst>
          </p:cNvPr>
          <p:cNvSpPr>
            <a:spLocks noGrp="1"/>
          </p:cNvSpPr>
          <p:nvPr>
            <p:ph type="title"/>
          </p:nvPr>
        </p:nvSpPr>
        <p:spPr>
          <a:xfrm>
            <a:off x="838200" y="365125"/>
            <a:ext cx="5731276" cy="1325563"/>
          </a:xfrm>
        </p:spPr>
        <p:txBody>
          <a:bodyPr>
            <a:normAutofit fontScale="90000"/>
          </a:bodyPr>
          <a:lstStyle/>
          <a:p>
            <a:r>
              <a:rPr lang="en-US" dirty="0"/>
              <a:t>Bonus content: Surface Mount Resistors on the back</a:t>
            </a:r>
          </a:p>
        </p:txBody>
      </p:sp>
      <p:sp>
        <p:nvSpPr>
          <p:cNvPr id="3" name="Content Placeholder 2">
            <a:extLst>
              <a:ext uri="{FF2B5EF4-FFF2-40B4-BE49-F238E27FC236}">
                <a16:creationId xmlns:a16="http://schemas.microsoft.com/office/drawing/2014/main" id="{A412099D-8841-4473-6C44-801FB533EDBE}"/>
              </a:ext>
            </a:extLst>
          </p:cNvPr>
          <p:cNvSpPr>
            <a:spLocks noGrp="1"/>
          </p:cNvSpPr>
          <p:nvPr>
            <p:ph sz="half" idx="1"/>
          </p:nvPr>
        </p:nvSpPr>
        <p:spPr>
          <a:xfrm>
            <a:off x="838200" y="1825625"/>
            <a:ext cx="5731276" cy="4351338"/>
          </a:xfrm>
        </p:spPr>
        <p:txBody>
          <a:bodyPr>
            <a:normAutofit/>
          </a:bodyPr>
          <a:lstStyle/>
          <a:p>
            <a:r>
              <a:rPr lang="en-US" b="1" dirty="0">
                <a:solidFill>
                  <a:srgbClr val="FF0000"/>
                </a:solidFill>
              </a:rPr>
              <a:t>Do this before the battery</a:t>
            </a:r>
          </a:p>
          <a:p>
            <a:r>
              <a:rPr lang="en-US" dirty="0"/>
              <a:t>If you want a challenge, pick 6 surface mount resistors out (the same or different resistance) out of the booklet at a high impedance (30kOhm or above)</a:t>
            </a:r>
          </a:p>
          <a:p>
            <a:r>
              <a:rPr lang="en-US" dirty="0"/>
              <a:t>Place solder on one pad of each resistor spot labeled M A G F E S T</a:t>
            </a:r>
          </a:p>
        </p:txBody>
      </p:sp>
      <p:pic>
        <p:nvPicPr>
          <p:cNvPr id="6" name="Content Placeholder 5">
            <a:extLst>
              <a:ext uri="{FF2B5EF4-FFF2-40B4-BE49-F238E27FC236}">
                <a16:creationId xmlns:a16="http://schemas.microsoft.com/office/drawing/2014/main" id="{FFB8557A-7D4B-C581-BAF9-34D8E6E9AAFF}"/>
              </a:ext>
            </a:extLst>
          </p:cNvPr>
          <p:cNvPicPr>
            <a:picLocks noGrp="1" noChangeAspect="1"/>
          </p:cNvPicPr>
          <p:nvPr>
            <p:ph sz="half" idx="2"/>
          </p:nvPr>
        </p:nvPicPr>
        <p:blipFill>
          <a:blip r:embed="rId3"/>
          <a:stretch>
            <a:fillRect/>
          </a:stretch>
        </p:blipFill>
        <p:spPr>
          <a:xfrm>
            <a:off x="6915706" y="3034771"/>
            <a:ext cx="5181600" cy="3823229"/>
          </a:xfrm>
        </p:spPr>
      </p:pic>
    </p:spTree>
    <p:extLst>
      <p:ext uri="{BB962C8B-B14F-4D97-AF65-F5344CB8AC3E}">
        <p14:creationId xmlns:p14="http://schemas.microsoft.com/office/powerpoint/2010/main" val="240375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6BA7-5D78-4124-B337-C6A5D7F5B97A}"/>
              </a:ext>
            </a:extLst>
          </p:cNvPr>
          <p:cNvSpPr>
            <a:spLocks noGrp="1"/>
          </p:cNvSpPr>
          <p:nvPr>
            <p:ph type="title"/>
          </p:nvPr>
        </p:nvSpPr>
        <p:spPr/>
        <p:txBody>
          <a:bodyPr/>
          <a:lstStyle/>
          <a:p>
            <a:r>
              <a:rPr lang="en-US" dirty="0"/>
              <a:t>Are you following a printed version?</a:t>
            </a:r>
          </a:p>
        </p:txBody>
      </p:sp>
      <p:sp>
        <p:nvSpPr>
          <p:cNvPr id="3" name="Content Placeholder 2">
            <a:extLst>
              <a:ext uri="{FF2B5EF4-FFF2-40B4-BE49-F238E27FC236}">
                <a16:creationId xmlns:a16="http://schemas.microsoft.com/office/drawing/2014/main" id="{ED400A19-CF86-EA45-C594-63B3815ADD10}"/>
              </a:ext>
            </a:extLst>
          </p:cNvPr>
          <p:cNvSpPr>
            <a:spLocks noGrp="1"/>
          </p:cNvSpPr>
          <p:nvPr>
            <p:ph idx="1"/>
          </p:nvPr>
        </p:nvSpPr>
        <p:spPr/>
        <p:txBody>
          <a:bodyPr/>
          <a:lstStyle/>
          <a:p>
            <a:r>
              <a:rPr lang="en-US" dirty="0"/>
              <a:t>Follow along with a video of me building this here. No sound, just visual</a:t>
            </a:r>
          </a:p>
          <a:p>
            <a:r>
              <a:rPr lang="en-US" dirty="0"/>
              <a:t>https://bit.ly/solderMagfest</a:t>
            </a:r>
          </a:p>
          <a:p>
            <a:r>
              <a:rPr lang="en-US" dirty="0"/>
              <a:t>Ask for help if you need it!</a:t>
            </a:r>
          </a:p>
        </p:txBody>
      </p:sp>
      <p:pic>
        <p:nvPicPr>
          <p:cNvPr id="6" name="Picture 5" descr="Qr code&#10;&#10;Description automatically generated">
            <a:extLst>
              <a:ext uri="{FF2B5EF4-FFF2-40B4-BE49-F238E27FC236}">
                <a16:creationId xmlns:a16="http://schemas.microsoft.com/office/drawing/2014/main" id="{F3AB9322-16B1-1D59-4D99-F8B64CEF4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74" y="2506662"/>
            <a:ext cx="3766930" cy="3766930"/>
          </a:xfrm>
          <a:prstGeom prst="rect">
            <a:avLst/>
          </a:prstGeom>
        </p:spPr>
      </p:pic>
    </p:spTree>
    <p:extLst>
      <p:ext uri="{BB962C8B-B14F-4D97-AF65-F5344CB8AC3E}">
        <p14:creationId xmlns:p14="http://schemas.microsoft.com/office/powerpoint/2010/main" val="338799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6D03-CE08-8008-53D1-DB7ED7C6EC3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38C6E73-2C18-7D50-27FB-A47787529FD2}"/>
              </a:ext>
            </a:extLst>
          </p:cNvPr>
          <p:cNvPicPr>
            <a:picLocks noChangeAspect="1"/>
          </p:cNvPicPr>
          <p:nvPr/>
        </p:nvPicPr>
        <p:blipFill>
          <a:blip r:embed="rId2"/>
          <a:stretch>
            <a:fillRect/>
          </a:stretch>
        </p:blipFill>
        <p:spPr>
          <a:xfrm>
            <a:off x="6464576" y="3816626"/>
            <a:ext cx="3264543" cy="2965779"/>
          </a:xfrm>
          <a:prstGeom prst="rect">
            <a:avLst/>
          </a:prstGeom>
        </p:spPr>
      </p:pic>
      <p:sp>
        <p:nvSpPr>
          <p:cNvPr id="2" name="Title 1">
            <a:extLst>
              <a:ext uri="{FF2B5EF4-FFF2-40B4-BE49-F238E27FC236}">
                <a16:creationId xmlns:a16="http://schemas.microsoft.com/office/drawing/2014/main" id="{82A59886-201A-BEE4-FDAF-A44872EB704C}"/>
              </a:ext>
            </a:extLst>
          </p:cNvPr>
          <p:cNvSpPr>
            <a:spLocks noGrp="1"/>
          </p:cNvSpPr>
          <p:nvPr>
            <p:ph type="title"/>
          </p:nvPr>
        </p:nvSpPr>
        <p:spPr/>
        <p:txBody>
          <a:bodyPr/>
          <a:lstStyle/>
          <a:p>
            <a:r>
              <a:rPr lang="en-US" dirty="0"/>
              <a:t>Bonus content: Surface Mount Resistors on the back</a:t>
            </a:r>
          </a:p>
        </p:txBody>
      </p:sp>
      <p:sp>
        <p:nvSpPr>
          <p:cNvPr id="3" name="Content Placeholder 2">
            <a:extLst>
              <a:ext uri="{FF2B5EF4-FFF2-40B4-BE49-F238E27FC236}">
                <a16:creationId xmlns:a16="http://schemas.microsoft.com/office/drawing/2014/main" id="{AF1626E3-BB2E-CD99-EE73-4DEAF179C4A9}"/>
              </a:ext>
            </a:extLst>
          </p:cNvPr>
          <p:cNvSpPr>
            <a:spLocks noGrp="1"/>
          </p:cNvSpPr>
          <p:nvPr>
            <p:ph sz="half" idx="1"/>
          </p:nvPr>
        </p:nvSpPr>
        <p:spPr>
          <a:xfrm>
            <a:off x="838200" y="1825625"/>
            <a:ext cx="5731276" cy="4351338"/>
          </a:xfrm>
        </p:spPr>
        <p:txBody>
          <a:bodyPr>
            <a:normAutofit fontScale="92500" lnSpcReduction="10000"/>
          </a:bodyPr>
          <a:lstStyle/>
          <a:p>
            <a:pPr marL="514350" indent="-514350">
              <a:buFont typeface="+mj-lt"/>
              <a:buAutoNum type="arabicPeriod"/>
            </a:pPr>
            <a:r>
              <a:rPr lang="en-US" dirty="0"/>
              <a:t>Place the resistor on the pad</a:t>
            </a:r>
          </a:p>
          <a:p>
            <a:pPr lvl="1"/>
            <a:r>
              <a:rPr lang="en-US" dirty="0"/>
              <a:t>You can use flux paste to hold it still</a:t>
            </a:r>
          </a:p>
          <a:p>
            <a:pPr lvl="1"/>
            <a:r>
              <a:rPr lang="en-US" dirty="0"/>
              <a:t>Recommend tweezers</a:t>
            </a:r>
          </a:p>
          <a:p>
            <a:pPr marL="514350" indent="-514350">
              <a:buFont typeface="+mj-lt"/>
              <a:buAutoNum type="arabicPeriod"/>
            </a:pPr>
            <a:r>
              <a:rPr lang="en-US" dirty="0"/>
              <a:t>Remelt the solder of the pad you just put solder on with the resistor attached</a:t>
            </a:r>
          </a:p>
          <a:p>
            <a:pPr marL="514350" indent="-514350">
              <a:buFont typeface="+mj-lt"/>
              <a:buAutoNum type="arabicPeriod"/>
            </a:pPr>
            <a:r>
              <a:rPr lang="en-US" dirty="0"/>
              <a:t>Solder the other side</a:t>
            </a:r>
          </a:p>
          <a:p>
            <a:endParaRPr lang="en-US" dirty="0"/>
          </a:p>
          <a:p>
            <a:pPr marL="0" indent="0">
              <a:buNone/>
            </a:pPr>
            <a:r>
              <a:rPr lang="en-US" b="1" dirty="0">
                <a:solidFill>
                  <a:srgbClr val="FF0000"/>
                </a:solidFill>
              </a:rPr>
              <a:t>This is hard, don’t sweat it if you can’t get it. You can do any number of them. It won’t impact the circuit in the end</a:t>
            </a:r>
          </a:p>
        </p:txBody>
      </p:sp>
      <p:pic>
        <p:nvPicPr>
          <p:cNvPr id="6" name="Content Placeholder 5">
            <a:extLst>
              <a:ext uri="{FF2B5EF4-FFF2-40B4-BE49-F238E27FC236}">
                <a16:creationId xmlns:a16="http://schemas.microsoft.com/office/drawing/2014/main" id="{CB4B311B-2D1D-A4D9-318B-1086CAFE437C}"/>
              </a:ext>
            </a:extLst>
          </p:cNvPr>
          <p:cNvPicPr>
            <a:picLocks noGrp="1" noChangeAspect="1"/>
          </p:cNvPicPr>
          <p:nvPr>
            <p:ph sz="half" idx="2"/>
          </p:nvPr>
        </p:nvPicPr>
        <p:blipFill>
          <a:blip r:embed="rId3"/>
          <a:stretch>
            <a:fillRect/>
          </a:stretch>
        </p:blipFill>
        <p:spPr>
          <a:xfrm>
            <a:off x="6464576" y="1343819"/>
            <a:ext cx="3543300" cy="2657475"/>
          </a:xfrm>
        </p:spPr>
      </p:pic>
      <p:pic>
        <p:nvPicPr>
          <p:cNvPr id="8" name="Picture 7">
            <a:extLst>
              <a:ext uri="{FF2B5EF4-FFF2-40B4-BE49-F238E27FC236}">
                <a16:creationId xmlns:a16="http://schemas.microsoft.com/office/drawing/2014/main" id="{E8FBA0CC-B7C3-11EA-9B3C-0C21B70FF9C9}"/>
              </a:ext>
            </a:extLst>
          </p:cNvPr>
          <p:cNvPicPr>
            <a:picLocks noChangeAspect="1"/>
          </p:cNvPicPr>
          <p:nvPr/>
        </p:nvPicPr>
        <p:blipFill>
          <a:blip r:embed="rId4"/>
          <a:stretch>
            <a:fillRect/>
          </a:stretch>
        </p:blipFill>
        <p:spPr>
          <a:xfrm>
            <a:off x="8096847" y="2705376"/>
            <a:ext cx="3876675" cy="1952625"/>
          </a:xfrm>
          <a:prstGeom prst="rect">
            <a:avLst/>
          </a:prstGeom>
        </p:spPr>
      </p:pic>
      <p:sp>
        <p:nvSpPr>
          <p:cNvPr id="13" name="TextBox 12">
            <a:extLst>
              <a:ext uri="{FF2B5EF4-FFF2-40B4-BE49-F238E27FC236}">
                <a16:creationId xmlns:a16="http://schemas.microsoft.com/office/drawing/2014/main" id="{9D820CC1-2F52-3925-4078-F2340889C153}"/>
              </a:ext>
            </a:extLst>
          </p:cNvPr>
          <p:cNvSpPr txBox="1"/>
          <p:nvPr/>
        </p:nvSpPr>
        <p:spPr>
          <a:xfrm>
            <a:off x="8096847" y="1445561"/>
            <a:ext cx="301686" cy="369332"/>
          </a:xfrm>
          <a:prstGeom prst="rect">
            <a:avLst/>
          </a:prstGeom>
          <a:noFill/>
        </p:spPr>
        <p:txBody>
          <a:bodyPr wrap="none" rtlCol="0">
            <a:spAutoFit/>
          </a:bodyPr>
          <a:lstStyle/>
          <a:p>
            <a:r>
              <a:rPr lang="en-US" b="1" dirty="0">
                <a:solidFill>
                  <a:srgbClr val="FF0000"/>
                </a:solidFill>
              </a:rPr>
              <a:t>1</a:t>
            </a:r>
          </a:p>
        </p:txBody>
      </p:sp>
      <p:sp>
        <p:nvSpPr>
          <p:cNvPr id="14" name="TextBox 13">
            <a:extLst>
              <a:ext uri="{FF2B5EF4-FFF2-40B4-BE49-F238E27FC236}">
                <a16:creationId xmlns:a16="http://schemas.microsoft.com/office/drawing/2014/main" id="{B5AED783-11D0-1784-0B25-84AE1ADD14E6}"/>
              </a:ext>
            </a:extLst>
          </p:cNvPr>
          <p:cNvSpPr txBox="1"/>
          <p:nvPr/>
        </p:nvSpPr>
        <p:spPr>
          <a:xfrm>
            <a:off x="8487879" y="2752546"/>
            <a:ext cx="301686" cy="369332"/>
          </a:xfrm>
          <a:prstGeom prst="rect">
            <a:avLst/>
          </a:prstGeom>
          <a:noFill/>
        </p:spPr>
        <p:txBody>
          <a:bodyPr wrap="none" rtlCol="0">
            <a:spAutoFit/>
          </a:bodyPr>
          <a:lstStyle/>
          <a:p>
            <a:r>
              <a:rPr lang="en-US" b="1" dirty="0">
                <a:solidFill>
                  <a:srgbClr val="FF0000"/>
                </a:solidFill>
              </a:rPr>
              <a:t>2</a:t>
            </a:r>
          </a:p>
        </p:txBody>
      </p:sp>
      <p:sp>
        <p:nvSpPr>
          <p:cNvPr id="15" name="TextBox 14">
            <a:extLst>
              <a:ext uri="{FF2B5EF4-FFF2-40B4-BE49-F238E27FC236}">
                <a16:creationId xmlns:a16="http://schemas.microsoft.com/office/drawing/2014/main" id="{6B31F7B1-928C-71FF-AB68-62C5A509EC3E}"/>
              </a:ext>
            </a:extLst>
          </p:cNvPr>
          <p:cNvSpPr txBox="1"/>
          <p:nvPr/>
        </p:nvSpPr>
        <p:spPr>
          <a:xfrm>
            <a:off x="6552827" y="4144981"/>
            <a:ext cx="301686" cy="369332"/>
          </a:xfrm>
          <a:prstGeom prst="rect">
            <a:avLst/>
          </a:prstGeom>
          <a:noFill/>
        </p:spPr>
        <p:txBody>
          <a:bodyPr wrap="none" rtlCol="0">
            <a:spAutoFit/>
          </a:bodyPr>
          <a:lstStyle/>
          <a:p>
            <a:r>
              <a:rPr lang="en-US" b="1" dirty="0">
                <a:solidFill>
                  <a:srgbClr val="FF0000"/>
                </a:solidFill>
              </a:rPr>
              <a:t>3</a:t>
            </a:r>
          </a:p>
        </p:txBody>
      </p:sp>
    </p:spTree>
    <p:extLst>
      <p:ext uri="{BB962C8B-B14F-4D97-AF65-F5344CB8AC3E}">
        <p14:creationId xmlns:p14="http://schemas.microsoft.com/office/powerpoint/2010/main" val="3825111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E8D-2572-5CA0-9155-8971CF26921C}"/>
              </a:ext>
            </a:extLst>
          </p:cNvPr>
          <p:cNvSpPr>
            <a:spLocks noGrp="1"/>
          </p:cNvSpPr>
          <p:nvPr>
            <p:ph type="title"/>
          </p:nvPr>
        </p:nvSpPr>
        <p:spPr/>
        <p:txBody>
          <a:bodyPr/>
          <a:lstStyle/>
          <a:p>
            <a:r>
              <a:rPr lang="en-US" dirty="0"/>
              <a:t>Step 7: Battery Mount</a:t>
            </a:r>
          </a:p>
        </p:txBody>
      </p:sp>
      <p:sp>
        <p:nvSpPr>
          <p:cNvPr id="4" name="Content Placeholder 3">
            <a:extLst>
              <a:ext uri="{FF2B5EF4-FFF2-40B4-BE49-F238E27FC236}">
                <a16:creationId xmlns:a16="http://schemas.microsoft.com/office/drawing/2014/main" id="{A8AE9D55-FC96-2173-6152-83CA356C07D1}"/>
              </a:ext>
            </a:extLst>
          </p:cNvPr>
          <p:cNvSpPr>
            <a:spLocks noGrp="1"/>
          </p:cNvSpPr>
          <p:nvPr>
            <p:ph sz="half" idx="1"/>
          </p:nvPr>
        </p:nvSpPr>
        <p:spPr/>
        <p:txBody>
          <a:bodyPr/>
          <a:lstStyle/>
          <a:p>
            <a:r>
              <a:rPr lang="en-US" dirty="0"/>
              <a:t>The battery mount must be clipped in with the open side facing out!</a:t>
            </a:r>
          </a:p>
        </p:txBody>
      </p:sp>
      <p:pic>
        <p:nvPicPr>
          <p:cNvPr id="7" name="Content Placeholder 6">
            <a:extLst>
              <a:ext uri="{FF2B5EF4-FFF2-40B4-BE49-F238E27FC236}">
                <a16:creationId xmlns:a16="http://schemas.microsoft.com/office/drawing/2014/main" id="{A8346A9D-BE8A-E066-9A01-C0BCDD147C12}"/>
              </a:ext>
            </a:extLst>
          </p:cNvPr>
          <p:cNvPicPr>
            <a:picLocks noGrp="1" noChangeAspect="1"/>
          </p:cNvPicPr>
          <p:nvPr>
            <p:ph sz="half" idx="2"/>
          </p:nvPr>
        </p:nvPicPr>
        <p:blipFill>
          <a:blip r:embed="rId2"/>
          <a:stretch>
            <a:fillRect/>
          </a:stretch>
        </p:blipFill>
        <p:spPr>
          <a:xfrm>
            <a:off x="3613674" y="3259222"/>
            <a:ext cx="3143250" cy="3419475"/>
          </a:xfrm>
        </p:spPr>
      </p:pic>
      <p:pic>
        <p:nvPicPr>
          <p:cNvPr id="8" name="Content Placeholder 5">
            <a:extLst>
              <a:ext uri="{FF2B5EF4-FFF2-40B4-BE49-F238E27FC236}">
                <a16:creationId xmlns:a16="http://schemas.microsoft.com/office/drawing/2014/main" id="{41A13C6A-58A3-6E36-54FF-6366790FE8DF}"/>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9" name="Rectangle 8">
            <a:extLst>
              <a:ext uri="{FF2B5EF4-FFF2-40B4-BE49-F238E27FC236}">
                <a16:creationId xmlns:a16="http://schemas.microsoft.com/office/drawing/2014/main" id="{E1B96C4C-144E-8297-6DD1-DFD07D7C2771}"/>
              </a:ext>
            </a:extLst>
          </p:cNvPr>
          <p:cNvSpPr/>
          <p:nvPr/>
        </p:nvSpPr>
        <p:spPr>
          <a:xfrm>
            <a:off x="8549196" y="785166"/>
            <a:ext cx="843378" cy="9112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617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0F54-B118-674D-21D7-6E777FA15305}"/>
              </a:ext>
            </a:extLst>
          </p:cNvPr>
          <p:cNvSpPr>
            <a:spLocks noGrp="1"/>
          </p:cNvSpPr>
          <p:nvPr>
            <p:ph type="title"/>
          </p:nvPr>
        </p:nvSpPr>
        <p:spPr>
          <a:xfrm>
            <a:off x="838200" y="365125"/>
            <a:ext cx="6716697" cy="1325563"/>
          </a:xfrm>
        </p:spPr>
        <p:txBody>
          <a:bodyPr/>
          <a:lstStyle/>
          <a:p>
            <a:r>
              <a:rPr lang="en-US" dirty="0"/>
              <a:t>Step 8: Swadge SAO header Mount</a:t>
            </a:r>
          </a:p>
        </p:txBody>
      </p:sp>
      <p:sp>
        <p:nvSpPr>
          <p:cNvPr id="3" name="Content Placeholder 2">
            <a:extLst>
              <a:ext uri="{FF2B5EF4-FFF2-40B4-BE49-F238E27FC236}">
                <a16:creationId xmlns:a16="http://schemas.microsoft.com/office/drawing/2014/main" id="{B0EFECB6-3325-A509-891F-2FB7F07EB043}"/>
              </a:ext>
            </a:extLst>
          </p:cNvPr>
          <p:cNvSpPr>
            <a:spLocks noGrp="1"/>
          </p:cNvSpPr>
          <p:nvPr>
            <p:ph sz="half" idx="1"/>
          </p:nvPr>
        </p:nvSpPr>
        <p:spPr/>
        <p:txBody>
          <a:bodyPr/>
          <a:lstStyle/>
          <a:p>
            <a:r>
              <a:rPr lang="en-US" dirty="0"/>
              <a:t>Place the header on the BACK of the board, not the front!!</a:t>
            </a:r>
          </a:p>
          <a:p>
            <a:r>
              <a:rPr lang="en-US" dirty="0"/>
              <a:t>Solder on the front</a:t>
            </a:r>
          </a:p>
          <a:p>
            <a:r>
              <a:rPr lang="en-US" dirty="0"/>
              <a:t>Use a breadboard to hold it if you are having trouble (but you should be ok)</a:t>
            </a:r>
          </a:p>
        </p:txBody>
      </p:sp>
      <p:pic>
        <p:nvPicPr>
          <p:cNvPr id="6" name="Content Placeholder 5">
            <a:extLst>
              <a:ext uri="{FF2B5EF4-FFF2-40B4-BE49-F238E27FC236}">
                <a16:creationId xmlns:a16="http://schemas.microsoft.com/office/drawing/2014/main" id="{706A8F62-A493-D832-A7A0-E8A24CB0949A}"/>
              </a:ext>
            </a:extLst>
          </p:cNvPr>
          <p:cNvPicPr>
            <a:picLocks noGrp="1" noChangeAspect="1"/>
          </p:cNvPicPr>
          <p:nvPr>
            <p:ph sz="half" idx="2"/>
          </p:nvPr>
        </p:nvPicPr>
        <p:blipFill>
          <a:blip r:embed="rId2"/>
          <a:stretch>
            <a:fillRect/>
          </a:stretch>
        </p:blipFill>
        <p:spPr>
          <a:xfrm>
            <a:off x="8407152" y="3566828"/>
            <a:ext cx="3784847" cy="3291171"/>
          </a:xfrm>
        </p:spPr>
      </p:pic>
      <p:pic>
        <p:nvPicPr>
          <p:cNvPr id="7" name="Content Placeholder 5">
            <a:extLst>
              <a:ext uri="{FF2B5EF4-FFF2-40B4-BE49-F238E27FC236}">
                <a16:creationId xmlns:a16="http://schemas.microsoft.com/office/drawing/2014/main" id="{F87CD83E-C522-6768-FDE3-42544A66AF33}"/>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83550F3B-291F-60E6-FFC5-0DB75CBA8315}"/>
              </a:ext>
            </a:extLst>
          </p:cNvPr>
          <p:cNvSpPr/>
          <p:nvPr/>
        </p:nvSpPr>
        <p:spPr>
          <a:xfrm>
            <a:off x="10564427" y="2432482"/>
            <a:ext cx="683580" cy="580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874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BD47-23B2-01C8-9684-50BA19EB8675}"/>
              </a:ext>
            </a:extLst>
          </p:cNvPr>
          <p:cNvSpPr>
            <a:spLocks noGrp="1"/>
          </p:cNvSpPr>
          <p:nvPr>
            <p:ph type="title"/>
          </p:nvPr>
        </p:nvSpPr>
        <p:spPr/>
        <p:txBody>
          <a:bodyPr/>
          <a:lstStyle/>
          <a:p>
            <a:r>
              <a:rPr lang="en-US" dirty="0"/>
              <a:t>Congrats!</a:t>
            </a:r>
          </a:p>
        </p:txBody>
      </p:sp>
      <p:sp>
        <p:nvSpPr>
          <p:cNvPr id="3" name="Content Placeholder 2">
            <a:extLst>
              <a:ext uri="{FF2B5EF4-FFF2-40B4-BE49-F238E27FC236}">
                <a16:creationId xmlns:a16="http://schemas.microsoft.com/office/drawing/2014/main" id="{633EABFC-D0E2-22AC-B602-5E6786F1F095}"/>
              </a:ext>
            </a:extLst>
          </p:cNvPr>
          <p:cNvSpPr>
            <a:spLocks noGrp="1"/>
          </p:cNvSpPr>
          <p:nvPr>
            <p:ph sz="half" idx="1"/>
          </p:nvPr>
        </p:nvSpPr>
        <p:spPr/>
        <p:txBody>
          <a:bodyPr/>
          <a:lstStyle/>
          <a:p>
            <a:r>
              <a:rPr lang="en-US" dirty="0"/>
              <a:t>Turn the power on to inspect your work</a:t>
            </a:r>
          </a:p>
          <a:p>
            <a:r>
              <a:rPr lang="en-US" dirty="0"/>
              <a:t>The </a:t>
            </a:r>
            <a:r>
              <a:rPr lang="en-US" dirty="0" err="1"/>
              <a:t>leds</a:t>
            </a:r>
            <a:r>
              <a:rPr lang="en-US" dirty="0"/>
              <a:t> should flash back and forth</a:t>
            </a:r>
          </a:p>
          <a:p>
            <a:r>
              <a:rPr lang="en-US" dirty="0"/>
              <a:t>Turn the knob to change the rate at which they flash</a:t>
            </a:r>
          </a:p>
        </p:txBody>
      </p:sp>
      <p:pic>
        <p:nvPicPr>
          <p:cNvPr id="5" name="PXL_20241108_204942271.LS">
            <a:hlinkClick r:id="" action="ppaction://media"/>
            <a:extLst>
              <a:ext uri="{FF2B5EF4-FFF2-40B4-BE49-F238E27FC236}">
                <a16:creationId xmlns:a16="http://schemas.microsoft.com/office/drawing/2014/main" id="{1B218906-4C5D-A07C-EE9F-7B7FD1F0ED8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118350" y="1825625"/>
            <a:ext cx="3287713" cy="4351338"/>
          </a:xfrm>
        </p:spPr>
      </p:pic>
    </p:spTree>
    <p:extLst>
      <p:ext uri="{BB962C8B-B14F-4D97-AF65-F5344CB8AC3E}">
        <p14:creationId xmlns:p14="http://schemas.microsoft.com/office/powerpoint/2010/main" val="12369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F5F5-30A3-46D8-BB07-B23CEF608BD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FC1FA9B-FE2F-467C-AE6A-4D0A840F45BF}"/>
              </a:ext>
            </a:extLst>
          </p:cNvPr>
          <p:cNvSpPr>
            <a:spLocks noGrp="1"/>
          </p:cNvSpPr>
          <p:nvPr>
            <p:ph idx="1"/>
          </p:nvPr>
        </p:nvSpPr>
        <p:spPr/>
        <p:txBody>
          <a:bodyPr>
            <a:normAutofit lnSpcReduction="10000"/>
          </a:bodyPr>
          <a:lstStyle/>
          <a:p>
            <a:r>
              <a:rPr lang="en-US" dirty="0"/>
              <a:t>Classroom (30m)</a:t>
            </a:r>
          </a:p>
          <a:p>
            <a:pPr lvl="1"/>
            <a:r>
              <a:rPr lang="en-US" dirty="0"/>
              <a:t>Soldering Terminology</a:t>
            </a:r>
          </a:p>
          <a:p>
            <a:pPr lvl="1"/>
            <a:r>
              <a:rPr lang="en-US" dirty="0"/>
              <a:t>How to Solder</a:t>
            </a:r>
          </a:p>
          <a:p>
            <a:pPr lvl="1"/>
            <a:r>
              <a:rPr lang="en-US" dirty="0"/>
              <a:t>What are we building today?</a:t>
            </a:r>
          </a:p>
          <a:p>
            <a:pPr lvl="1"/>
            <a:r>
              <a:rPr lang="en-US" dirty="0"/>
              <a:t>Safety Brief</a:t>
            </a:r>
          </a:p>
          <a:p>
            <a:r>
              <a:rPr lang="en-US" dirty="0"/>
              <a:t>Lab (90m)</a:t>
            </a:r>
          </a:p>
          <a:p>
            <a:pPr lvl="1"/>
            <a:r>
              <a:rPr lang="en-US" dirty="0"/>
              <a:t>The PCB</a:t>
            </a:r>
          </a:p>
          <a:p>
            <a:pPr lvl="1"/>
            <a:r>
              <a:rPr lang="en-US" dirty="0"/>
              <a:t>Resistors</a:t>
            </a:r>
          </a:p>
          <a:p>
            <a:pPr lvl="1"/>
            <a:r>
              <a:rPr lang="en-US" dirty="0"/>
              <a:t>Capacitors</a:t>
            </a:r>
          </a:p>
          <a:p>
            <a:pPr lvl="1"/>
            <a:r>
              <a:rPr lang="en-US" dirty="0"/>
              <a:t>LEDS</a:t>
            </a:r>
          </a:p>
          <a:p>
            <a:pPr lvl="1"/>
            <a:r>
              <a:rPr lang="en-US" dirty="0"/>
              <a:t>Connector</a:t>
            </a:r>
          </a:p>
          <a:p>
            <a:pPr lvl="1"/>
            <a:endParaRPr lang="en-US" dirty="0"/>
          </a:p>
        </p:txBody>
      </p:sp>
    </p:spTree>
    <p:extLst>
      <p:ext uri="{BB962C8B-B14F-4D97-AF65-F5344CB8AC3E}">
        <p14:creationId xmlns:p14="http://schemas.microsoft.com/office/powerpoint/2010/main" val="134155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3110-B6F5-464F-BF58-FCCCD8B994D0}"/>
              </a:ext>
            </a:extLst>
          </p:cNvPr>
          <p:cNvSpPr>
            <a:spLocks noGrp="1"/>
          </p:cNvSpPr>
          <p:nvPr>
            <p:ph type="title"/>
          </p:nvPr>
        </p:nvSpPr>
        <p:spPr/>
        <p:txBody>
          <a:bodyPr/>
          <a:lstStyle/>
          <a:p>
            <a:r>
              <a:rPr lang="en-US" dirty="0"/>
              <a:t>Soldering Terminology and Tools</a:t>
            </a:r>
          </a:p>
        </p:txBody>
      </p:sp>
      <p:sp>
        <p:nvSpPr>
          <p:cNvPr id="4" name="Content Placeholder 3">
            <a:extLst>
              <a:ext uri="{FF2B5EF4-FFF2-40B4-BE49-F238E27FC236}">
                <a16:creationId xmlns:a16="http://schemas.microsoft.com/office/drawing/2014/main" id="{029C8D1D-F8A4-4407-8744-DB6727C8C13C}"/>
              </a:ext>
            </a:extLst>
          </p:cNvPr>
          <p:cNvSpPr>
            <a:spLocks noGrp="1"/>
          </p:cNvSpPr>
          <p:nvPr>
            <p:ph sz="half" idx="1"/>
          </p:nvPr>
        </p:nvSpPr>
        <p:spPr/>
        <p:txBody>
          <a:bodyPr>
            <a:normAutofit lnSpcReduction="10000"/>
          </a:bodyPr>
          <a:lstStyle/>
          <a:p>
            <a:r>
              <a:rPr lang="en-US" dirty="0"/>
              <a:t>“</a:t>
            </a:r>
            <a:r>
              <a:rPr lang="en-US" b="1" dirty="0"/>
              <a:t>Soldering iron</a:t>
            </a:r>
            <a:r>
              <a:rPr lang="en-US" dirty="0"/>
              <a:t>”</a:t>
            </a:r>
            <a:r>
              <a:rPr lang="en-US" b="1" dirty="0"/>
              <a:t> </a:t>
            </a:r>
            <a:r>
              <a:rPr lang="en-US" dirty="0"/>
              <a:t>is a hot iron with a pen end to meld solder around electrical connections</a:t>
            </a:r>
          </a:p>
          <a:p>
            <a:r>
              <a:rPr lang="en-US" dirty="0"/>
              <a:t>“</a:t>
            </a:r>
            <a:r>
              <a:rPr lang="en-US" b="1" dirty="0"/>
              <a:t>Solder</a:t>
            </a:r>
            <a:r>
              <a:rPr lang="en-US" dirty="0"/>
              <a:t>” is a metal alloy that is melted to create a bond between electrical parts</a:t>
            </a:r>
          </a:p>
          <a:p>
            <a:r>
              <a:rPr lang="en-US" dirty="0"/>
              <a:t>“</a:t>
            </a:r>
            <a:r>
              <a:rPr lang="en-US" b="1" dirty="0"/>
              <a:t>Flux</a:t>
            </a:r>
            <a:r>
              <a:rPr lang="en-US" dirty="0"/>
              <a:t>” is a wax or synthetic material that is used to improve mechanical properties and bond of the solder to electrical contacts</a:t>
            </a:r>
          </a:p>
        </p:txBody>
      </p:sp>
      <p:pic>
        <p:nvPicPr>
          <p:cNvPr id="1026" name="Picture 2" descr="how to solder soldering infographic">
            <a:extLst>
              <a:ext uri="{FF2B5EF4-FFF2-40B4-BE49-F238E27FC236}">
                <a16:creationId xmlns:a16="http://schemas.microsoft.com/office/drawing/2014/main" id="{690B3F03-7EC7-4BC6-BAC6-EC9BFB3F740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172200" y="2232830"/>
            <a:ext cx="5181600" cy="35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F2E8-49B3-4AE0-AE86-50D278FBCA68}"/>
              </a:ext>
            </a:extLst>
          </p:cNvPr>
          <p:cNvSpPr>
            <a:spLocks noGrp="1"/>
          </p:cNvSpPr>
          <p:nvPr>
            <p:ph type="title"/>
          </p:nvPr>
        </p:nvSpPr>
        <p:spPr/>
        <p:txBody>
          <a:bodyPr/>
          <a:lstStyle/>
          <a:p>
            <a:r>
              <a:rPr lang="en-US" dirty="0"/>
              <a:t>Soldering Terminology and Tools</a:t>
            </a:r>
          </a:p>
        </p:txBody>
      </p:sp>
      <p:sp>
        <p:nvSpPr>
          <p:cNvPr id="3" name="Content Placeholder 2">
            <a:extLst>
              <a:ext uri="{FF2B5EF4-FFF2-40B4-BE49-F238E27FC236}">
                <a16:creationId xmlns:a16="http://schemas.microsoft.com/office/drawing/2014/main" id="{E94C512B-DB73-4B34-B783-CC92448840E0}"/>
              </a:ext>
            </a:extLst>
          </p:cNvPr>
          <p:cNvSpPr>
            <a:spLocks noGrp="1"/>
          </p:cNvSpPr>
          <p:nvPr>
            <p:ph sz="half" idx="1"/>
          </p:nvPr>
        </p:nvSpPr>
        <p:spPr/>
        <p:txBody>
          <a:bodyPr/>
          <a:lstStyle/>
          <a:p>
            <a:r>
              <a:rPr lang="en-US" dirty="0"/>
              <a:t>Solder tips are cleaned when hot by rolling them over a wet </a:t>
            </a:r>
            <a:r>
              <a:rPr lang="en-US" b="1" dirty="0"/>
              <a:t>sponge</a:t>
            </a:r>
          </a:p>
          <a:p>
            <a:r>
              <a:rPr lang="en-US" dirty="0"/>
              <a:t>“</a:t>
            </a:r>
            <a:r>
              <a:rPr lang="en-US" b="1" dirty="0"/>
              <a:t>Tin the tip</a:t>
            </a:r>
            <a:r>
              <a:rPr lang="en-US" dirty="0"/>
              <a:t>” is a process to cover a newly cleaned iron tip with a small layer of solder</a:t>
            </a:r>
          </a:p>
          <a:p>
            <a:r>
              <a:rPr lang="en-US" dirty="0"/>
              <a:t>It is recommended to clean and tin the tip of your iron a couple of times during this workshop</a:t>
            </a:r>
          </a:p>
        </p:txBody>
      </p:sp>
      <p:pic>
        <p:nvPicPr>
          <p:cNvPr id="6146" name="Picture 2">
            <a:extLst>
              <a:ext uri="{FF2B5EF4-FFF2-40B4-BE49-F238E27FC236}">
                <a16:creationId xmlns:a16="http://schemas.microsoft.com/office/drawing/2014/main" id="{8AAA5E71-866B-4EFD-B72E-8A7D74318FD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25046" y="3035777"/>
            <a:ext cx="5181600" cy="34570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EC423D2-3EA3-4A14-86B7-ED094923E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2" y="1436914"/>
            <a:ext cx="2784245" cy="277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DE9A-5A72-46B8-9B04-B98D683BF98C}"/>
              </a:ext>
            </a:extLst>
          </p:cNvPr>
          <p:cNvSpPr>
            <a:spLocks noGrp="1"/>
          </p:cNvSpPr>
          <p:nvPr>
            <p:ph type="title"/>
          </p:nvPr>
        </p:nvSpPr>
        <p:spPr/>
        <p:txBody>
          <a:bodyPr/>
          <a:lstStyle/>
          <a:p>
            <a:r>
              <a:rPr lang="en-US" dirty="0"/>
              <a:t>Soldering Terminology and Tools</a:t>
            </a:r>
          </a:p>
        </p:txBody>
      </p:sp>
      <p:graphicFrame>
        <p:nvGraphicFramePr>
          <p:cNvPr id="6" name="Content Placeholder 5">
            <a:extLst>
              <a:ext uri="{FF2B5EF4-FFF2-40B4-BE49-F238E27FC236}">
                <a16:creationId xmlns:a16="http://schemas.microsoft.com/office/drawing/2014/main" id="{FE01D00E-764B-4B0F-8FF8-52610C603CAE}"/>
              </a:ext>
            </a:extLst>
          </p:cNvPr>
          <p:cNvGraphicFramePr>
            <a:graphicFrameLocks noGrp="1"/>
          </p:cNvGraphicFramePr>
          <p:nvPr>
            <p:ph idx="1"/>
            <p:extLst>
              <p:ext uri="{D42A27DB-BD31-4B8C-83A1-F6EECF244321}">
                <p14:modId xmlns:p14="http://schemas.microsoft.com/office/powerpoint/2010/main" val="1955266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517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35AFDC-C75C-D2BF-3979-53CA1B2D6176}"/>
              </a:ext>
            </a:extLst>
          </p:cNvPr>
          <p:cNvPicPr>
            <a:picLocks noGrp="1" noChangeAspect="1"/>
          </p:cNvPicPr>
          <p:nvPr>
            <p:ph sz="half" idx="2"/>
          </p:nvPr>
        </p:nvPicPr>
        <p:blipFill>
          <a:blip r:embed="rId2"/>
          <a:stretch>
            <a:fillRect/>
          </a:stretch>
        </p:blipFill>
        <p:spPr bwMode="auto">
          <a:xfrm>
            <a:off x="6674897" y="1825625"/>
            <a:ext cx="4176206"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A39C87-2FFA-4130-AC59-410BDCFBCFE8}"/>
              </a:ext>
            </a:extLst>
          </p:cNvPr>
          <p:cNvSpPr>
            <a:spLocks noGrp="1"/>
          </p:cNvSpPr>
          <p:nvPr>
            <p:ph type="title"/>
          </p:nvPr>
        </p:nvSpPr>
        <p:spPr/>
        <p:txBody>
          <a:bodyPr/>
          <a:lstStyle/>
          <a:p>
            <a:r>
              <a:rPr lang="en-US" dirty="0"/>
              <a:t>Board Terminology</a:t>
            </a:r>
          </a:p>
        </p:txBody>
      </p:sp>
      <p:sp>
        <p:nvSpPr>
          <p:cNvPr id="3" name="Content Placeholder 2">
            <a:extLst>
              <a:ext uri="{FF2B5EF4-FFF2-40B4-BE49-F238E27FC236}">
                <a16:creationId xmlns:a16="http://schemas.microsoft.com/office/drawing/2014/main" id="{D0B98DC3-C4CF-4A30-A9D8-9C7FBD6BF6F8}"/>
              </a:ext>
            </a:extLst>
          </p:cNvPr>
          <p:cNvSpPr>
            <a:spLocks noGrp="1"/>
          </p:cNvSpPr>
          <p:nvPr>
            <p:ph sz="half" idx="1"/>
          </p:nvPr>
        </p:nvSpPr>
        <p:spPr/>
        <p:txBody>
          <a:bodyPr>
            <a:normAutofit fontScale="85000" lnSpcReduction="20000"/>
          </a:bodyPr>
          <a:lstStyle/>
          <a:p>
            <a:r>
              <a:rPr lang="en-US" dirty="0"/>
              <a:t>“</a:t>
            </a:r>
            <a:r>
              <a:rPr lang="en-US" b="1" dirty="0"/>
              <a:t>PCB</a:t>
            </a:r>
            <a:r>
              <a:rPr lang="en-US" dirty="0"/>
              <a:t>” or a “</a:t>
            </a:r>
            <a:r>
              <a:rPr lang="en-US" b="1" dirty="0"/>
              <a:t>Printed Circuit Board</a:t>
            </a:r>
            <a:r>
              <a:rPr lang="en-US" dirty="0"/>
              <a:t>” is a multi-layer board made of fiberglass, resin, and copper (mostly)</a:t>
            </a:r>
          </a:p>
          <a:p>
            <a:r>
              <a:rPr lang="en-US" dirty="0"/>
              <a:t>“</a:t>
            </a:r>
            <a:r>
              <a:rPr lang="en-US" b="1" dirty="0"/>
              <a:t>Component</a:t>
            </a:r>
            <a:r>
              <a:rPr lang="en-US" dirty="0"/>
              <a:t>” is any item attached to the board</a:t>
            </a:r>
          </a:p>
          <a:p>
            <a:r>
              <a:rPr lang="en-US" dirty="0"/>
              <a:t>“</a:t>
            </a:r>
            <a:r>
              <a:rPr lang="en-US" b="1" dirty="0"/>
              <a:t>Copper Pad</a:t>
            </a:r>
            <a:r>
              <a:rPr lang="en-US" dirty="0"/>
              <a:t>” is the exposed area on a board that is ready for soldering</a:t>
            </a:r>
          </a:p>
          <a:p>
            <a:r>
              <a:rPr lang="en-US" dirty="0"/>
              <a:t>“</a:t>
            </a:r>
            <a:r>
              <a:rPr lang="en-US" b="1" dirty="0"/>
              <a:t>Reference</a:t>
            </a:r>
            <a:r>
              <a:rPr lang="en-US" dirty="0"/>
              <a:t> </a:t>
            </a:r>
            <a:r>
              <a:rPr lang="en-US" b="1" dirty="0"/>
              <a:t>Designator</a:t>
            </a:r>
            <a:r>
              <a:rPr lang="en-US" dirty="0"/>
              <a:t>” is the shorthand note on the board for the component</a:t>
            </a:r>
          </a:p>
          <a:p>
            <a:r>
              <a:rPr lang="en-US" dirty="0"/>
              <a:t>“</a:t>
            </a:r>
            <a:r>
              <a:rPr lang="en-US" b="1" dirty="0"/>
              <a:t>Thru</a:t>
            </a:r>
            <a:r>
              <a:rPr lang="en-US" dirty="0"/>
              <a:t> </a:t>
            </a:r>
            <a:r>
              <a:rPr lang="en-US" b="1" dirty="0"/>
              <a:t>Hole</a:t>
            </a:r>
            <a:r>
              <a:rPr lang="en-US" dirty="0"/>
              <a:t>” is a component that has holes through the board for mounting</a:t>
            </a:r>
          </a:p>
          <a:p>
            <a:r>
              <a:rPr lang="en-US" dirty="0"/>
              <a:t>“</a:t>
            </a:r>
            <a:r>
              <a:rPr lang="en-US" b="1" dirty="0"/>
              <a:t>Surface</a:t>
            </a:r>
            <a:r>
              <a:rPr lang="en-US" dirty="0"/>
              <a:t> </a:t>
            </a:r>
            <a:r>
              <a:rPr lang="en-US" b="1" dirty="0"/>
              <a:t>Mount</a:t>
            </a:r>
            <a:r>
              <a:rPr lang="en-US" dirty="0"/>
              <a:t>” is a component that mounts on one side of the board only</a:t>
            </a:r>
          </a:p>
        </p:txBody>
      </p:sp>
      <p:cxnSp>
        <p:nvCxnSpPr>
          <p:cNvPr id="8" name="Straight Arrow Connector 7">
            <a:extLst>
              <a:ext uri="{FF2B5EF4-FFF2-40B4-BE49-F238E27FC236}">
                <a16:creationId xmlns:a16="http://schemas.microsoft.com/office/drawing/2014/main" id="{5427B39F-EB14-4D7C-A8D2-E226C6544394}"/>
              </a:ext>
            </a:extLst>
          </p:cNvPr>
          <p:cNvCxnSpPr>
            <a:cxnSpLocks/>
          </p:cNvCxnSpPr>
          <p:nvPr/>
        </p:nvCxnSpPr>
        <p:spPr>
          <a:xfrm>
            <a:off x="5791200" y="2246811"/>
            <a:ext cx="3050959" cy="670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17B7EC-66B3-4570-AB1B-BA9BE34F8939}"/>
              </a:ext>
            </a:extLst>
          </p:cNvPr>
          <p:cNvCxnSpPr>
            <a:cxnSpLocks/>
          </p:cNvCxnSpPr>
          <p:nvPr/>
        </p:nvCxnSpPr>
        <p:spPr>
          <a:xfrm>
            <a:off x="5886994" y="2917371"/>
            <a:ext cx="163239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61AEBB-BD1C-46DF-B526-C799C1D37AB4}"/>
              </a:ext>
            </a:extLst>
          </p:cNvPr>
          <p:cNvCxnSpPr>
            <a:cxnSpLocks/>
          </p:cNvCxnSpPr>
          <p:nvPr/>
        </p:nvCxnSpPr>
        <p:spPr>
          <a:xfrm flipV="1">
            <a:off x="5939246" y="3062796"/>
            <a:ext cx="2174944" cy="481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46B64E-C158-4838-9BC5-7F97E20466E7}"/>
              </a:ext>
            </a:extLst>
          </p:cNvPr>
          <p:cNvCxnSpPr>
            <a:cxnSpLocks/>
          </p:cNvCxnSpPr>
          <p:nvPr/>
        </p:nvCxnSpPr>
        <p:spPr>
          <a:xfrm flipV="1">
            <a:off x="5658464" y="3940629"/>
            <a:ext cx="1789901" cy="4746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D51336-F45D-41C2-90D8-3AA6E8AEB28D}"/>
              </a:ext>
            </a:extLst>
          </p:cNvPr>
          <p:cNvCxnSpPr>
            <a:cxnSpLocks/>
          </p:cNvCxnSpPr>
          <p:nvPr/>
        </p:nvCxnSpPr>
        <p:spPr>
          <a:xfrm flipV="1">
            <a:off x="5791200" y="4110361"/>
            <a:ext cx="1950128" cy="9319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181BBC-34FC-4BFD-914B-B69DFD12D57B}"/>
              </a:ext>
            </a:extLst>
          </p:cNvPr>
          <p:cNvCxnSpPr>
            <a:cxnSpLocks/>
          </p:cNvCxnSpPr>
          <p:nvPr/>
        </p:nvCxnSpPr>
        <p:spPr>
          <a:xfrm flipV="1">
            <a:off x="5886994" y="4181383"/>
            <a:ext cx="2724346" cy="14791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8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3295-5781-4D26-9ABB-4A9C089B7608}"/>
              </a:ext>
            </a:extLst>
          </p:cNvPr>
          <p:cNvSpPr>
            <a:spLocks noGrp="1"/>
          </p:cNvSpPr>
          <p:nvPr>
            <p:ph type="title"/>
          </p:nvPr>
        </p:nvSpPr>
        <p:spPr/>
        <p:txBody>
          <a:bodyPr/>
          <a:lstStyle/>
          <a:p>
            <a:r>
              <a:rPr lang="en-US" dirty="0"/>
              <a:t>How to Solder: summary of steps</a:t>
            </a:r>
          </a:p>
        </p:txBody>
      </p:sp>
      <p:sp>
        <p:nvSpPr>
          <p:cNvPr id="3" name="Content Placeholder 2">
            <a:extLst>
              <a:ext uri="{FF2B5EF4-FFF2-40B4-BE49-F238E27FC236}">
                <a16:creationId xmlns:a16="http://schemas.microsoft.com/office/drawing/2014/main" id="{D30CDA3A-F5F9-4ACD-B681-6D7471A6F75E}"/>
              </a:ext>
            </a:extLst>
          </p:cNvPr>
          <p:cNvSpPr>
            <a:spLocks noGrp="1"/>
          </p:cNvSpPr>
          <p:nvPr>
            <p:ph idx="1"/>
          </p:nvPr>
        </p:nvSpPr>
        <p:spPr/>
        <p:txBody>
          <a:bodyPr>
            <a:normAutofit lnSpcReduction="10000"/>
          </a:bodyPr>
          <a:lstStyle/>
          <a:p>
            <a:pPr marL="514350" indent="-514350">
              <a:buFont typeface="+mj-lt"/>
              <a:buAutoNum type="arabicPeriod"/>
            </a:pPr>
            <a:r>
              <a:rPr lang="en-US" i="1" dirty="0">
                <a:solidFill>
                  <a:schemeClr val="tx1">
                    <a:lumMod val="50000"/>
                  </a:schemeClr>
                </a:solidFill>
              </a:rPr>
              <a:t>Turn on Soldering Iron and get it up to temperature</a:t>
            </a:r>
          </a:p>
          <a:p>
            <a:pPr marL="514350" indent="-514350">
              <a:buFont typeface="+mj-lt"/>
              <a:buAutoNum type="arabicPeriod"/>
            </a:pPr>
            <a:r>
              <a:rPr lang="en-US" i="1" dirty="0">
                <a:solidFill>
                  <a:schemeClr val="tx1">
                    <a:lumMod val="50000"/>
                  </a:schemeClr>
                </a:solidFill>
              </a:rPr>
              <a:t>Clean soldering tip on a wet sponge</a:t>
            </a:r>
          </a:p>
          <a:p>
            <a:pPr marL="514350" indent="-514350">
              <a:buFont typeface="+mj-lt"/>
              <a:buAutoNum type="arabicPeriod"/>
            </a:pPr>
            <a:r>
              <a:rPr lang="en-US" i="1" dirty="0">
                <a:solidFill>
                  <a:schemeClr val="tx1">
                    <a:lumMod val="50000"/>
                  </a:schemeClr>
                </a:solidFill>
              </a:rPr>
              <a:t>“Tin” the tip</a:t>
            </a:r>
          </a:p>
          <a:p>
            <a:pPr marL="0" indent="0">
              <a:buNone/>
            </a:pPr>
            <a:r>
              <a:rPr lang="en-US" sz="2000" i="1" dirty="0">
                <a:solidFill>
                  <a:schemeClr val="tx1">
                    <a:lumMod val="50000"/>
                  </a:schemeClr>
                </a:solidFill>
              </a:rPr>
              <a:t>(the above steps have been done for you)</a:t>
            </a:r>
          </a:p>
          <a:p>
            <a:pPr marL="514350" indent="-514350">
              <a:buFont typeface="+mj-lt"/>
              <a:buAutoNum type="arabicPeriod"/>
            </a:pPr>
            <a:r>
              <a:rPr lang="en-US" dirty="0"/>
              <a:t>Place Component on board in the correct orientation</a:t>
            </a:r>
          </a:p>
          <a:p>
            <a:pPr marL="514350" indent="-514350">
              <a:buFont typeface="+mj-lt"/>
              <a:buAutoNum type="arabicPeriod"/>
            </a:pPr>
            <a:r>
              <a:rPr lang="en-US" dirty="0"/>
              <a:t>Heat the joint with the tip</a:t>
            </a:r>
          </a:p>
          <a:p>
            <a:pPr marL="514350" indent="-514350">
              <a:buFont typeface="+mj-lt"/>
              <a:buAutoNum type="arabicPeriod"/>
            </a:pPr>
            <a:r>
              <a:rPr lang="en-US" dirty="0"/>
              <a:t>Apply solder while tip is at joint</a:t>
            </a:r>
          </a:p>
          <a:p>
            <a:pPr marL="514350" indent="-514350">
              <a:buFont typeface="+mj-lt"/>
              <a:buAutoNum type="arabicPeriod"/>
            </a:pPr>
            <a:r>
              <a:rPr lang="en-US" dirty="0"/>
              <a:t>Remove Solder Wire</a:t>
            </a:r>
          </a:p>
          <a:p>
            <a:pPr marL="514350" indent="-514350">
              <a:buFont typeface="+mj-lt"/>
              <a:buAutoNum type="arabicPeriod"/>
            </a:pPr>
            <a:r>
              <a:rPr lang="en-US" dirty="0"/>
              <a:t>Remove Tip and Inspect</a:t>
            </a:r>
          </a:p>
        </p:txBody>
      </p:sp>
    </p:spTree>
    <p:extLst>
      <p:ext uri="{BB962C8B-B14F-4D97-AF65-F5344CB8AC3E}">
        <p14:creationId xmlns:p14="http://schemas.microsoft.com/office/powerpoint/2010/main" val="33975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TM03457444[[fn=Basis]]</Template>
  <TotalTime>24413</TotalTime>
  <Words>1492</Words>
  <Application>Microsoft Office PowerPoint</Application>
  <PresentationFormat>Widescreen</PresentationFormat>
  <Paragraphs>176</Paragraphs>
  <Slides>33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MAGFest 2025 Soldering Workshop</vt:lpstr>
      <vt:lpstr>Introductions</vt:lpstr>
      <vt:lpstr>Are you following a printed version?</vt:lpstr>
      <vt:lpstr>Agenda</vt:lpstr>
      <vt:lpstr>Soldering Terminology and Tools</vt:lpstr>
      <vt:lpstr>Soldering Terminology and Tools</vt:lpstr>
      <vt:lpstr>Soldering Terminology and Tools</vt:lpstr>
      <vt:lpstr>Board Terminology</vt:lpstr>
      <vt:lpstr>How to Solder: summary of steps</vt:lpstr>
      <vt:lpstr>Step 1: place the component in the correct location and orientation</vt:lpstr>
      <vt:lpstr>Step 2: Heat the Joint with the Tip</vt:lpstr>
      <vt:lpstr>Step 3: Apply solder to the joint</vt:lpstr>
      <vt:lpstr>Step 4: Remove the solder wire</vt:lpstr>
      <vt:lpstr>Step 5: Remove the tip and inspect</vt:lpstr>
      <vt:lpstr>Okay… so what are we building?</vt:lpstr>
      <vt:lpstr>Two Options</vt:lpstr>
      <vt:lpstr>Safety Brief</vt:lpstr>
      <vt:lpstr>Any questions before we get started?</vt:lpstr>
      <vt:lpstr>Step 1: The resistors</vt:lpstr>
      <vt:lpstr>Step 2: knob</vt:lpstr>
      <vt:lpstr>Step 3: The capacitor</vt:lpstr>
      <vt:lpstr>Step 4: The surface mount timer</vt:lpstr>
      <vt:lpstr>Step 4: Timer continued</vt:lpstr>
      <vt:lpstr>Oh no, I bridged two pins!</vt:lpstr>
      <vt:lpstr>Inspect the pins after before moving on</vt:lpstr>
      <vt:lpstr>Step 5: Power switch</vt:lpstr>
      <vt:lpstr>Step 6: LEDs</vt:lpstr>
      <vt:lpstr>Oh no, I put my LED in the wrong way!</vt:lpstr>
      <vt:lpstr>Bonus content: Surface Mount Resistors on the back</vt:lpstr>
      <vt:lpstr>Bonus content: Surface Mount Resistors on the back</vt:lpstr>
      <vt:lpstr>Step 7: Battery Mount</vt:lpstr>
      <vt:lpstr>Step 8: Swadge SAO header Mount</vt:lpstr>
      <vt:lpstr>Congrats!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MAGFest 2024 Soldering Workshop</dc:title>
  <dc:creator>Emily Anthony</dc:creator>
  <cp:lastModifiedBy>Emily Anthony</cp:lastModifiedBy>
  <cp:revision>9</cp:revision>
  <dcterms:created xsi:type="dcterms:W3CDTF">2024-01-10T23:08:51Z</dcterms:created>
  <dcterms:modified xsi:type="dcterms:W3CDTF">2025-01-16T15:44:45Z</dcterms:modified>
</cp:coreProperties>
</file>